
<file path=[Content_Types].xml><?xml version="1.0" encoding="utf-8"?>
<Types xmlns="http://schemas.openxmlformats.org/package/2006/content-types">
  <Default Extension="xml" ContentType="application/xml"/>
  <Default Extension="jpeg" ContentType="image/jpeg"/>
  <Default Extension="jpg" ContentType="image/pn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embeddings/Microsoft_Equation1.bin" ContentType="application/vnd.openxmlformats-officedocument.oleObject"/>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embeddings/Microsoft_Equation2.bin" ContentType="application/vnd.openxmlformats-officedocument.oleObject"/>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media/image47.JPG" ContentType="image/jpeg"/>
  <Override PartName="/ppt/notesSlides/notesSlide61.xml" ContentType="application/vnd.openxmlformats-officedocument.presentationml.notesSlide+xml"/>
  <Override PartName="/ppt/charts/chart2.xml" ContentType="application/vnd.openxmlformats-officedocument.drawingml.chart+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3.xml" ContentType="application/vnd.openxmlformats-officedocument.drawingml.chart+xml"/>
  <Override PartName="/ppt/notesSlides/notesSlide64.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charts/chart6.xml" ContentType="application/vnd.openxmlformats-officedocument.drawingml.chart+xml"/>
  <Override PartName="/ppt/notesSlides/notesSlide137.xml" ContentType="application/vnd.openxmlformats-officedocument.presentationml.notesSlide+xml"/>
  <Override PartName="/ppt/charts/chart7.xml" ContentType="application/vnd.openxmlformats-officedocument.drawingml.chart+xml"/>
  <Override PartName="/ppt/notesSlides/notesSlide138.xml" ContentType="application/vnd.openxmlformats-officedocument.presentationml.notesSlide+xml"/>
  <Override PartName="/ppt/charts/chart8.xml" ContentType="application/vnd.openxmlformats-officedocument.drawingml.chart+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72" r:id="rId1"/>
  </p:sldMasterIdLst>
  <p:notesMasterIdLst>
    <p:notesMasterId r:id="rId157"/>
  </p:notesMasterIdLst>
  <p:handoutMasterIdLst>
    <p:handoutMasterId r:id="rId158"/>
  </p:handoutMasterIdLst>
  <p:sldIdLst>
    <p:sldId id="256" r:id="rId2"/>
    <p:sldId id="579" r:id="rId3"/>
    <p:sldId id="746" r:id="rId4"/>
    <p:sldId id="745" r:id="rId5"/>
    <p:sldId id="747" r:id="rId6"/>
    <p:sldId id="587" r:id="rId7"/>
    <p:sldId id="582" r:id="rId8"/>
    <p:sldId id="662" r:id="rId9"/>
    <p:sldId id="658" r:id="rId10"/>
    <p:sldId id="659" r:id="rId11"/>
    <p:sldId id="668" r:id="rId12"/>
    <p:sldId id="656" r:id="rId13"/>
    <p:sldId id="671" r:id="rId14"/>
    <p:sldId id="583" r:id="rId15"/>
    <p:sldId id="688" r:id="rId16"/>
    <p:sldId id="713" r:id="rId17"/>
    <p:sldId id="714" r:id="rId18"/>
    <p:sldId id="715" r:id="rId19"/>
    <p:sldId id="686" r:id="rId20"/>
    <p:sldId id="698" r:id="rId21"/>
    <p:sldId id="584" r:id="rId22"/>
    <p:sldId id="782" r:id="rId23"/>
    <p:sldId id="588" r:id="rId24"/>
    <p:sldId id="589" r:id="rId25"/>
    <p:sldId id="593" r:id="rId26"/>
    <p:sldId id="590" r:id="rId27"/>
    <p:sldId id="592" r:id="rId28"/>
    <p:sldId id="594" r:id="rId29"/>
    <p:sldId id="595" r:id="rId30"/>
    <p:sldId id="596" r:id="rId31"/>
    <p:sldId id="597" r:id="rId32"/>
    <p:sldId id="598" r:id="rId33"/>
    <p:sldId id="600" r:id="rId34"/>
    <p:sldId id="601" r:id="rId35"/>
    <p:sldId id="602" r:id="rId36"/>
    <p:sldId id="603" r:id="rId37"/>
    <p:sldId id="604" r:id="rId38"/>
    <p:sldId id="605" r:id="rId39"/>
    <p:sldId id="606" r:id="rId40"/>
    <p:sldId id="607" r:id="rId41"/>
    <p:sldId id="608" r:id="rId42"/>
    <p:sldId id="609" r:id="rId43"/>
    <p:sldId id="610" r:id="rId44"/>
    <p:sldId id="611" r:id="rId45"/>
    <p:sldId id="753" r:id="rId46"/>
    <p:sldId id="754" r:id="rId47"/>
    <p:sldId id="755" r:id="rId48"/>
    <p:sldId id="756" r:id="rId49"/>
    <p:sldId id="757" r:id="rId50"/>
    <p:sldId id="758" r:id="rId51"/>
    <p:sldId id="759" r:id="rId52"/>
    <p:sldId id="760" r:id="rId53"/>
    <p:sldId id="761" r:id="rId54"/>
    <p:sldId id="762" r:id="rId55"/>
    <p:sldId id="763" r:id="rId56"/>
    <p:sldId id="764" r:id="rId57"/>
    <p:sldId id="765" r:id="rId58"/>
    <p:sldId id="767" r:id="rId59"/>
    <p:sldId id="768" r:id="rId60"/>
    <p:sldId id="769" r:id="rId61"/>
    <p:sldId id="770" r:id="rId62"/>
    <p:sldId id="771" r:id="rId63"/>
    <p:sldId id="772" r:id="rId64"/>
    <p:sldId id="773" r:id="rId65"/>
    <p:sldId id="585" r:id="rId66"/>
    <p:sldId id="706" r:id="rId67"/>
    <p:sldId id="705" r:id="rId68"/>
    <p:sldId id="704" r:id="rId69"/>
    <p:sldId id="707" r:id="rId70"/>
    <p:sldId id="515" r:id="rId71"/>
    <p:sldId id="710" r:id="rId72"/>
    <p:sldId id="709" r:id="rId73"/>
    <p:sldId id="708" r:id="rId74"/>
    <p:sldId id="711" r:id="rId75"/>
    <p:sldId id="309" r:id="rId76"/>
    <p:sldId id="784" r:id="rId77"/>
    <p:sldId id="783" r:id="rId78"/>
    <p:sldId id="334" r:id="rId79"/>
    <p:sldId id="750" r:id="rId80"/>
    <p:sldId id="751" r:id="rId81"/>
    <p:sldId id="748" r:id="rId82"/>
    <p:sldId id="749" r:id="rId83"/>
    <p:sldId id="669" r:id="rId84"/>
    <p:sldId id="670" r:id="rId85"/>
    <p:sldId id="778" r:id="rId86"/>
    <p:sldId id="781" r:id="rId87"/>
    <p:sldId id="673" r:id="rId88"/>
    <p:sldId id="674" r:id="rId89"/>
    <p:sldId id="775" r:id="rId90"/>
    <p:sldId id="776" r:id="rId91"/>
    <p:sldId id="777" r:id="rId92"/>
    <p:sldId id="641" r:id="rId93"/>
    <p:sldId id="563" r:id="rId94"/>
    <p:sldId id="531" r:id="rId95"/>
    <p:sldId id="532" r:id="rId96"/>
    <p:sldId id="560" r:id="rId97"/>
    <p:sldId id="530" r:id="rId98"/>
    <p:sldId id="566" r:id="rId99"/>
    <p:sldId id="567" r:id="rId100"/>
    <p:sldId id="568" r:id="rId101"/>
    <p:sldId id="712" r:id="rId102"/>
    <p:sldId id="569" r:id="rId103"/>
    <p:sldId id="675" r:id="rId104"/>
    <p:sldId id="523" r:id="rId105"/>
    <p:sldId id="524" r:id="rId106"/>
    <p:sldId id="525" r:id="rId107"/>
    <p:sldId id="696" r:id="rId108"/>
    <p:sldId id="697" r:id="rId109"/>
    <p:sldId id="694" r:id="rId110"/>
    <p:sldId id="716" r:id="rId111"/>
    <p:sldId id="717" r:id="rId112"/>
    <p:sldId id="701" r:id="rId113"/>
    <p:sldId id="702" r:id="rId114"/>
    <p:sldId id="699" r:id="rId115"/>
    <p:sldId id="700" r:id="rId116"/>
    <p:sldId id="528" r:id="rId117"/>
    <p:sldId id="561" r:id="rId118"/>
    <p:sldId id="526" r:id="rId119"/>
    <p:sldId id="460" r:id="rId120"/>
    <p:sldId id="461" r:id="rId121"/>
    <p:sldId id="462" r:id="rId122"/>
    <p:sldId id="463" r:id="rId123"/>
    <p:sldId id="464" r:id="rId124"/>
    <p:sldId id="465" r:id="rId125"/>
    <p:sldId id="527" r:id="rId126"/>
    <p:sldId id="308" r:id="rId127"/>
    <p:sldId id="572" r:id="rId128"/>
    <p:sldId id="573" r:id="rId129"/>
    <p:sldId id="574" r:id="rId130"/>
    <p:sldId id="575" r:id="rId131"/>
    <p:sldId id="312" r:id="rId132"/>
    <p:sldId id="721" r:id="rId133"/>
    <p:sldId id="718" r:id="rId134"/>
    <p:sldId id="719" r:id="rId135"/>
    <p:sldId id="720" r:id="rId136"/>
    <p:sldId id="529" r:id="rId137"/>
    <p:sldId id="570" r:id="rId138"/>
    <p:sldId id="571" r:id="rId139"/>
    <p:sldId id="576" r:id="rId140"/>
    <p:sldId id="785" r:id="rId141"/>
    <p:sldId id="559" r:id="rId142"/>
    <p:sldId id="547" r:id="rId143"/>
    <p:sldId id="548" r:id="rId144"/>
    <p:sldId id="549" r:id="rId145"/>
    <p:sldId id="550" r:id="rId146"/>
    <p:sldId id="551" r:id="rId147"/>
    <p:sldId id="558" r:id="rId148"/>
    <p:sldId id="553" r:id="rId149"/>
    <p:sldId id="554" r:id="rId150"/>
    <p:sldId id="555" r:id="rId151"/>
    <p:sldId id="556" r:id="rId152"/>
    <p:sldId id="578" r:id="rId153"/>
    <p:sldId id="676" r:id="rId154"/>
    <p:sldId id="678" r:id="rId155"/>
    <p:sldId id="679" r:id="rId1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4" autoAdjust="0"/>
    <p:restoredTop sz="82380" autoAdjust="0"/>
  </p:normalViewPr>
  <p:slideViewPr>
    <p:cSldViewPr snapToGrid="0" snapToObjects="1">
      <p:cViewPr varScale="1">
        <p:scale>
          <a:sx n="94" d="100"/>
          <a:sy n="94" d="100"/>
        </p:scale>
        <p:origin x="-2064" y="-104"/>
      </p:cViewPr>
      <p:guideLst>
        <p:guide orient="horz" pos="2160"/>
        <p:guide pos="2880"/>
      </p:guideLst>
    </p:cSldViewPr>
  </p:slideViewPr>
  <p:outlineViewPr>
    <p:cViewPr>
      <p:scale>
        <a:sx n="33" d="100"/>
        <a:sy n="33" d="100"/>
      </p:scale>
      <p:origin x="0" y="96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notesMaster" Target="notesMasters/notesMaster1.xml"/><Relationship Id="rId158" Type="http://schemas.openxmlformats.org/officeDocument/2006/relationships/handoutMaster" Target="handoutMasters/handoutMaster1.xml"/><Relationship Id="rId15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presProps" Target="presProps.xml"/><Relationship Id="rId161" Type="http://schemas.openxmlformats.org/officeDocument/2006/relationships/viewProps" Target="viewProps.xml"/><Relationship Id="rId16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270670103896218"/>
          <c:y val="0.103346206400819"/>
          <c:w val="0.691431735952349"/>
          <c:h val="0.614925072870151"/>
        </c:manualLayout>
      </c:layout>
      <c:barChart>
        <c:barDir val="bar"/>
        <c:grouping val="stacked"/>
        <c:varyColors val="0"/>
        <c:ser>
          <c:idx val="0"/>
          <c:order val="0"/>
          <c:tx>
            <c:strRef>
              <c:f>Sheet1!$B$1</c:f>
              <c:strCache>
                <c:ptCount val="1"/>
                <c:pt idx="0">
                  <c:v>DNS lookup</c:v>
                </c:pt>
              </c:strCache>
            </c:strRef>
          </c:tx>
          <c:invertIfNegative val="0"/>
          <c:cat>
            <c:strRef>
              <c:f>Sheet1!$A$2:$A$5</c:f>
              <c:strCache>
                <c:ptCount val="4"/>
                <c:pt idx="0">
                  <c:v>G2 / simple</c:v>
                </c:pt>
                <c:pt idx="1">
                  <c:v>HTC / simple</c:v>
                </c:pt>
                <c:pt idx="2">
                  <c:v>G2 / complex</c:v>
                </c:pt>
                <c:pt idx="3">
                  <c:v>HTC / complex</c:v>
                </c:pt>
              </c:strCache>
            </c:strRef>
          </c:cat>
          <c:val>
            <c:numRef>
              <c:f>Sheet1!$B$2:$B$5</c:f>
              <c:numCache>
                <c:formatCode>General</c:formatCode>
                <c:ptCount val="4"/>
                <c:pt idx="0">
                  <c:v>0.8</c:v>
                </c:pt>
                <c:pt idx="1">
                  <c:v>1.5</c:v>
                </c:pt>
                <c:pt idx="2">
                  <c:v>0.9</c:v>
                </c:pt>
                <c:pt idx="3">
                  <c:v>1.6</c:v>
                </c:pt>
              </c:numCache>
            </c:numRef>
          </c:val>
        </c:ser>
        <c:ser>
          <c:idx val="1"/>
          <c:order val="1"/>
          <c:tx>
            <c:strRef>
              <c:f>Sheet1!$C$1</c:f>
              <c:strCache>
                <c:ptCount val="1"/>
                <c:pt idx="0">
                  <c:v>TCP handshake</c:v>
                </c:pt>
              </c:strCache>
            </c:strRef>
          </c:tx>
          <c:invertIfNegative val="0"/>
          <c:cat>
            <c:strRef>
              <c:f>Sheet1!$A$2:$A$5</c:f>
              <c:strCache>
                <c:ptCount val="4"/>
                <c:pt idx="0">
                  <c:v>G2 / simple</c:v>
                </c:pt>
                <c:pt idx="1">
                  <c:v>HTC / simple</c:v>
                </c:pt>
                <c:pt idx="2">
                  <c:v>G2 / complex</c:v>
                </c:pt>
                <c:pt idx="3">
                  <c:v>HTC / complex</c:v>
                </c:pt>
              </c:strCache>
            </c:strRef>
          </c:cat>
          <c:val>
            <c:numRef>
              <c:f>Sheet1!$C$2:$C$5</c:f>
              <c:numCache>
                <c:formatCode>General</c:formatCode>
                <c:ptCount val="4"/>
                <c:pt idx="0">
                  <c:v>1.1</c:v>
                </c:pt>
                <c:pt idx="1">
                  <c:v>1.3</c:v>
                </c:pt>
                <c:pt idx="2">
                  <c:v>1.2</c:v>
                </c:pt>
                <c:pt idx="3">
                  <c:v>1.4</c:v>
                </c:pt>
              </c:numCache>
            </c:numRef>
          </c:val>
        </c:ser>
        <c:ser>
          <c:idx val="2"/>
          <c:order val="2"/>
          <c:tx>
            <c:strRef>
              <c:f>Sheet1!$D$1</c:f>
              <c:strCache>
                <c:ptCount val="1"/>
                <c:pt idx="0">
                  <c:v>TCP transfer</c:v>
                </c:pt>
              </c:strCache>
            </c:strRef>
          </c:tx>
          <c:invertIfNegative val="0"/>
          <c:cat>
            <c:strRef>
              <c:f>Sheet1!$A$2:$A$5</c:f>
              <c:strCache>
                <c:ptCount val="4"/>
                <c:pt idx="0">
                  <c:v>G2 / simple</c:v>
                </c:pt>
                <c:pt idx="1">
                  <c:v>HTC / simple</c:v>
                </c:pt>
                <c:pt idx="2">
                  <c:v>G2 / complex</c:v>
                </c:pt>
                <c:pt idx="3">
                  <c:v>HTC / complex</c:v>
                </c:pt>
              </c:strCache>
            </c:strRef>
          </c:cat>
          <c:val>
            <c:numRef>
              <c:f>Sheet1!$D$2:$D$5</c:f>
              <c:numCache>
                <c:formatCode>General</c:formatCode>
                <c:ptCount val="4"/>
                <c:pt idx="0">
                  <c:v>4.5</c:v>
                </c:pt>
                <c:pt idx="1">
                  <c:v>5.0</c:v>
                </c:pt>
                <c:pt idx="2">
                  <c:v>8.5</c:v>
                </c:pt>
                <c:pt idx="3">
                  <c:v>10.0</c:v>
                </c:pt>
              </c:numCache>
            </c:numRef>
          </c:val>
        </c:ser>
        <c:ser>
          <c:idx val="3"/>
          <c:order val="3"/>
          <c:tx>
            <c:strRef>
              <c:f>Sheet1!$E$1</c:f>
              <c:strCache>
                <c:ptCount val="1"/>
                <c:pt idx="0">
                  <c:v>TCP idle</c:v>
                </c:pt>
              </c:strCache>
            </c:strRef>
          </c:tx>
          <c:invertIfNegative val="0"/>
          <c:cat>
            <c:strRef>
              <c:f>Sheet1!$A$2:$A$5</c:f>
              <c:strCache>
                <c:ptCount val="4"/>
                <c:pt idx="0">
                  <c:v>G2 / simple</c:v>
                </c:pt>
                <c:pt idx="1">
                  <c:v>HTC / simple</c:v>
                </c:pt>
                <c:pt idx="2">
                  <c:v>G2 / complex</c:v>
                </c:pt>
                <c:pt idx="3">
                  <c:v>HTC / complex</c:v>
                </c:pt>
              </c:strCache>
            </c:strRef>
          </c:cat>
          <c:val>
            <c:numRef>
              <c:f>Sheet1!$E$2:$E$5</c:f>
              <c:numCache>
                <c:formatCode>General</c:formatCode>
                <c:ptCount val="4"/>
                <c:pt idx="0">
                  <c:v>5.0</c:v>
                </c:pt>
                <c:pt idx="1">
                  <c:v>7.5</c:v>
                </c:pt>
                <c:pt idx="2">
                  <c:v>6.0</c:v>
                </c:pt>
                <c:pt idx="3">
                  <c:v>18.0</c:v>
                </c:pt>
              </c:numCache>
            </c:numRef>
          </c:val>
        </c:ser>
        <c:dLbls>
          <c:showLegendKey val="0"/>
          <c:showVal val="0"/>
          <c:showCatName val="0"/>
          <c:showSerName val="0"/>
          <c:showPercent val="0"/>
          <c:showBubbleSize val="0"/>
        </c:dLbls>
        <c:gapWidth val="75"/>
        <c:overlap val="100"/>
        <c:axId val="1823218456"/>
        <c:axId val="1885954168"/>
      </c:barChart>
      <c:catAx>
        <c:axId val="1823218456"/>
        <c:scaling>
          <c:orientation val="minMax"/>
        </c:scaling>
        <c:delete val="0"/>
        <c:axPos val="l"/>
        <c:majorTickMark val="none"/>
        <c:minorTickMark val="none"/>
        <c:tickLblPos val="nextTo"/>
        <c:crossAx val="1885954168"/>
        <c:crosses val="autoZero"/>
        <c:auto val="1"/>
        <c:lblAlgn val="ctr"/>
        <c:lblOffset val="100"/>
        <c:noMultiLvlLbl val="0"/>
      </c:catAx>
      <c:valAx>
        <c:axId val="1885954168"/>
        <c:scaling>
          <c:orientation val="minMax"/>
        </c:scaling>
        <c:delete val="0"/>
        <c:axPos val="b"/>
        <c:majorGridlines/>
        <c:numFmt formatCode="General" sourceLinked="1"/>
        <c:majorTickMark val="none"/>
        <c:minorTickMark val="none"/>
        <c:tickLblPos val="nextTo"/>
        <c:spPr>
          <a:ln w="9525">
            <a:noFill/>
          </a:ln>
        </c:spPr>
        <c:crossAx val="1823218456"/>
        <c:crosses val="autoZero"/>
        <c:crossBetween val="between"/>
      </c:valAx>
    </c:plotArea>
    <c:legend>
      <c:legendPos val="b"/>
      <c:layout>
        <c:manualLayout>
          <c:xMode val="edge"/>
          <c:yMode val="edge"/>
          <c:x val="0.000346435242547087"/>
          <c:y val="0.887584101592124"/>
          <c:w val="0.999653564757453"/>
          <c:h val="0.11241589840787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c:f>
              <c:strCache>
                <c:ptCount val="1"/>
                <c:pt idx="0">
                  <c:v>Packet count</c:v>
                </c:pt>
              </c:strCache>
            </c:strRef>
          </c:cat>
          <c:val>
            <c:numRef>
              <c:f>Sheet1!$B$2</c:f>
              <c:numCache>
                <c:formatCode>General</c:formatCode>
                <c:ptCount val="1"/>
                <c:pt idx="0">
                  <c:v>55.13</c:v>
                </c:pt>
              </c:numCache>
            </c:numRef>
          </c:val>
        </c:ser>
        <c:ser>
          <c:idx val="1"/>
          <c:order val="1"/>
          <c:tx>
            <c:strRef>
              <c:f>Sheet1!$C$1</c:f>
              <c:strCache>
                <c:ptCount val="1"/>
                <c:pt idx="0">
                  <c:v>Screen-off</c:v>
                </c:pt>
              </c:strCache>
            </c:strRef>
          </c:tx>
          <c:invertIfNegative val="0"/>
          <c:cat>
            <c:strRef>
              <c:f>Sheet1!$A$2</c:f>
              <c:strCache>
                <c:ptCount val="1"/>
                <c:pt idx="0">
                  <c:v>Packet count</c:v>
                </c:pt>
              </c:strCache>
            </c:strRef>
          </c:cat>
          <c:val>
            <c:numRef>
              <c:f>Sheet1!$C$2</c:f>
              <c:numCache>
                <c:formatCode>General</c:formatCode>
                <c:ptCount val="1"/>
                <c:pt idx="0">
                  <c:v>35.84</c:v>
                </c:pt>
              </c:numCache>
            </c:numRef>
          </c:val>
        </c:ser>
        <c:ser>
          <c:idx val="2"/>
          <c:order val="2"/>
          <c:tx>
            <c:strRef>
              <c:f>Sheet1!$D$1</c:f>
              <c:strCache>
                <c:ptCount val="1"/>
                <c:pt idx="0">
                  <c:v>Unknown</c:v>
                </c:pt>
              </c:strCache>
            </c:strRef>
          </c:tx>
          <c:invertIfNegative val="0"/>
          <c:cat>
            <c:strRef>
              <c:f>Sheet1!$A$2</c:f>
              <c:strCache>
                <c:ptCount val="1"/>
                <c:pt idx="0">
                  <c:v>Packet count</c:v>
                </c:pt>
              </c:strCache>
            </c:strRef>
          </c:cat>
          <c:val>
            <c:numRef>
              <c:f>Sheet1!$D$2</c:f>
              <c:numCache>
                <c:formatCode>General</c:formatCode>
                <c:ptCount val="1"/>
                <c:pt idx="0">
                  <c:v>9.02</c:v>
                </c:pt>
              </c:numCache>
            </c:numRef>
          </c:val>
        </c:ser>
        <c:dLbls>
          <c:showLegendKey val="0"/>
          <c:showVal val="0"/>
          <c:showCatName val="0"/>
          <c:showSerName val="0"/>
          <c:showPercent val="0"/>
          <c:showBubbleSize val="0"/>
        </c:dLbls>
        <c:gapWidth val="150"/>
        <c:axId val="1849953736"/>
        <c:axId val="1813068424"/>
      </c:barChart>
      <c:catAx>
        <c:axId val="1849953736"/>
        <c:scaling>
          <c:orientation val="minMax"/>
        </c:scaling>
        <c:delete val="0"/>
        <c:axPos val="b"/>
        <c:majorTickMark val="out"/>
        <c:minorTickMark val="none"/>
        <c:tickLblPos val="nextTo"/>
        <c:crossAx val="1813068424"/>
        <c:crosses val="autoZero"/>
        <c:auto val="1"/>
        <c:lblAlgn val="ctr"/>
        <c:lblOffset val="100"/>
        <c:noMultiLvlLbl val="0"/>
      </c:catAx>
      <c:valAx>
        <c:axId val="1813068424"/>
        <c:scaling>
          <c:orientation val="minMax"/>
        </c:scaling>
        <c:delete val="0"/>
        <c:axPos val="l"/>
        <c:majorGridlines/>
        <c:numFmt formatCode="General" sourceLinked="1"/>
        <c:majorTickMark val="out"/>
        <c:minorTickMark val="none"/>
        <c:tickLblPos val="nextTo"/>
        <c:crossAx val="1849953736"/>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Sheet1!$A$2:$A$4</c:f>
              <c:strCache>
                <c:ptCount val="3"/>
                <c:pt idx="0">
                  <c:v>Packet number</c:v>
                </c:pt>
                <c:pt idx="1">
                  <c:v>Payload</c:v>
                </c:pt>
                <c:pt idx="2">
                  <c:v>Burst number</c:v>
                </c:pt>
              </c:strCache>
            </c:strRef>
          </c:cat>
          <c:val>
            <c:numRef>
              <c:f>Sheet1!$B$2:$B$4</c:f>
              <c:numCache>
                <c:formatCode>General</c:formatCode>
                <c:ptCount val="3"/>
                <c:pt idx="0">
                  <c:v>55.13</c:v>
                </c:pt>
                <c:pt idx="1">
                  <c:v>64.31</c:v>
                </c:pt>
                <c:pt idx="2">
                  <c:v>22.23263287117277</c:v>
                </c:pt>
              </c:numCache>
            </c:numRef>
          </c:val>
        </c:ser>
        <c:ser>
          <c:idx val="1"/>
          <c:order val="1"/>
          <c:tx>
            <c:strRef>
              <c:f>Sheet1!$C$1</c:f>
              <c:strCache>
                <c:ptCount val="1"/>
                <c:pt idx="0">
                  <c:v>Screen-off</c:v>
                </c:pt>
              </c:strCache>
            </c:strRef>
          </c:tx>
          <c:invertIfNegative val="0"/>
          <c:cat>
            <c:strRef>
              <c:f>Sheet1!$A$2:$A$4</c:f>
              <c:strCache>
                <c:ptCount val="3"/>
                <c:pt idx="0">
                  <c:v>Packet number</c:v>
                </c:pt>
                <c:pt idx="1">
                  <c:v>Payload</c:v>
                </c:pt>
                <c:pt idx="2">
                  <c:v>Burst number</c:v>
                </c:pt>
              </c:strCache>
            </c:strRef>
          </c:cat>
          <c:val>
            <c:numRef>
              <c:f>Sheet1!$C$2:$C$4</c:f>
              <c:numCache>
                <c:formatCode>General</c:formatCode>
                <c:ptCount val="3"/>
                <c:pt idx="0">
                  <c:v>35.84</c:v>
                </c:pt>
                <c:pt idx="1">
                  <c:v>27.26</c:v>
                </c:pt>
                <c:pt idx="2">
                  <c:v>65.267366724095</c:v>
                </c:pt>
              </c:numCache>
            </c:numRef>
          </c:val>
        </c:ser>
        <c:ser>
          <c:idx val="2"/>
          <c:order val="2"/>
          <c:tx>
            <c:strRef>
              <c:f>Sheet1!$D$1</c:f>
              <c:strCache>
                <c:ptCount val="1"/>
                <c:pt idx="0">
                  <c:v>Unknown</c:v>
                </c:pt>
              </c:strCache>
            </c:strRef>
          </c:tx>
          <c:invertIfNegative val="0"/>
          <c:cat>
            <c:strRef>
              <c:f>Sheet1!$A$2:$A$4</c:f>
              <c:strCache>
                <c:ptCount val="3"/>
                <c:pt idx="0">
                  <c:v>Packet number</c:v>
                </c:pt>
                <c:pt idx="1">
                  <c:v>Payload</c:v>
                </c:pt>
                <c:pt idx="2">
                  <c:v>Burst number</c:v>
                </c:pt>
              </c:strCache>
            </c:strRef>
          </c:cat>
          <c:val>
            <c:numRef>
              <c:f>Sheet1!$D$2:$D$4</c:f>
              <c:numCache>
                <c:formatCode>General</c:formatCode>
                <c:ptCount val="3"/>
                <c:pt idx="0">
                  <c:v>9.03</c:v>
                </c:pt>
                <c:pt idx="1">
                  <c:v>8.43</c:v>
                </c:pt>
                <c:pt idx="2">
                  <c:v>12.50000040473201</c:v>
                </c:pt>
              </c:numCache>
            </c:numRef>
          </c:val>
        </c:ser>
        <c:dLbls>
          <c:showLegendKey val="0"/>
          <c:showVal val="0"/>
          <c:showCatName val="0"/>
          <c:showSerName val="0"/>
          <c:showPercent val="0"/>
          <c:showBubbleSize val="0"/>
        </c:dLbls>
        <c:gapWidth val="150"/>
        <c:axId val="1823183656"/>
        <c:axId val="1918799800"/>
      </c:barChart>
      <c:catAx>
        <c:axId val="1823183656"/>
        <c:scaling>
          <c:orientation val="minMax"/>
        </c:scaling>
        <c:delete val="0"/>
        <c:axPos val="b"/>
        <c:majorTickMark val="out"/>
        <c:minorTickMark val="none"/>
        <c:tickLblPos val="nextTo"/>
        <c:crossAx val="1918799800"/>
        <c:crosses val="autoZero"/>
        <c:auto val="1"/>
        <c:lblAlgn val="ctr"/>
        <c:lblOffset val="100"/>
        <c:noMultiLvlLbl val="0"/>
      </c:catAx>
      <c:valAx>
        <c:axId val="1918799800"/>
        <c:scaling>
          <c:orientation val="minMax"/>
        </c:scaling>
        <c:delete val="0"/>
        <c:axPos val="l"/>
        <c:majorGridlines/>
        <c:numFmt formatCode="General" sourceLinked="1"/>
        <c:majorTickMark val="out"/>
        <c:minorTickMark val="none"/>
        <c:tickLblPos val="nextTo"/>
        <c:crossAx val="1823183656"/>
        <c:crosses val="autoZero"/>
        <c:crossBetween val="between"/>
      </c:valAx>
    </c:plotArea>
    <c:legend>
      <c:legendPos val="r"/>
      <c:layout>
        <c:manualLayout>
          <c:xMode val="edge"/>
          <c:yMode val="edge"/>
          <c:x val="0.767148950131234"/>
          <c:y val="0.407045767716535"/>
          <c:w val="0.232851049868766"/>
          <c:h val="0.264033464566929"/>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0.2218</c:v>
                </c:pt>
                <c:pt idx="1">
                  <c:v>0.5855</c:v>
                </c:pt>
                <c:pt idx="2">
                  <c:v>0.1927</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a:t>Signaling overhead</a:t>
            </a:r>
          </a:p>
        </c:rich>
      </c:tx>
      <c:layout>
        <c:manualLayout>
          <c:xMode val="edge"/>
          <c:yMode val="edge"/>
          <c:x val="0.085030078801517"/>
          <c:y val="0.078125"/>
        </c:manualLayout>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0.1487</c:v>
                </c:pt>
                <c:pt idx="1">
                  <c:v>0.5803</c:v>
                </c:pt>
                <c:pt idx="2">
                  <c:v>0.271</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653882205233603"/>
          <c:y val="0.342005287416197"/>
          <c:w val="0.324275284425602"/>
          <c:h val="0.34906726047537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4034392"/>
        <c:axId val="2114037368"/>
      </c:barChart>
      <c:catAx>
        <c:axId val="2114034392"/>
        <c:scaling>
          <c:orientation val="minMax"/>
        </c:scaling>
        <c:delete val="1"/>
        <c:axPos val="l"/>
        <c:majorTickMark val="out"/>
        <c:minorTickMark val="none"/>
        <c:tickLblPos val="nextTo"/>
        <c:crossAx val="2114037368"/>
        <c:crosses val="autoZero"/>
        <c:auto val="1"/>
        <c:lblAlgn val="ctr"/>
        <c:lblOffset val="100"/>
        <c:tickLblSkip val="1"/>
        <c:noMultiLvlLbl val="0"/>
      </c:catAx>
      <c:valAx>
        <c:axId val="2114037368"/>
        <c:scaling>
          <c:orientation val="minMax"/>
        </c:scaling>
        <c:delete val="0"/>
        <c:axPos val="b"/>
        <c:majorGridlines>
          <c:spPr>
            <a:ln>
              <a:noFill/>
            </a:ln>
          </c:spPr>
        </c:majorGridlines>
        <c:numFmt formatCode="General" sourceLinked="1"/>
        <c:majorTickMark val="out"/>
        <c:minorTickMark val="none"/>
        <c:tickLblPos val="nextTo"/>
        <c:crossAx val="211403439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5397512"/>
        <c:axId val="2115400488"/>
      </c:barChart>
      <c:catAx>
        <c:axId val="2115397512"/>
        <c:scaling>
          <c:orientation val="minMax"/>
        </c:scaling>
        <c:delete val="1"/>
        <c:axPos val="l"/>
        <c:majorTickMark val="out"/>
        <c:minorTickMark val="none"/>
        <c:tickLblPos val="nextTo"/>
        <c:crossAx val="2115400488"/>
        <c:crosses val="autoZero"/>
        <c:auto val="1"/>
        <c:lblAlgn val="ctr"/>
        <c:lblOffset val="100"/>
        <c:tickLblSkip val="1"/>
        <c:noMultiLvlLbl val="0"/>
      </c:catAx>
      <c:valAx>
        <c:axId val="2115400488"/>
        <c:scaling>
          <c:orientation val="minMax"/>
        </c:scaling>
        <c:delete val="0"/>
        <c:axPos val="b"/>
        <c:majorGridlines>
          <c:spPr>
            <a:ln>
              <a:noFill/>
            </a:ln>
          </c:spPr>
        </c:majorGridlines>
        <c:numFmt formatCode="General" sourceLinked="1"/>
        <c:majorTickMark val="out"/>
        <c:minorTickMark val="none"/>
        <c:tickLblPos val="nextTo"/>
        <c:crossAx val="211539751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5498776"/>
        <c:axId val="2115501752"/>
      </c:barChart>
      <c:catAx>
        <c:axId val="2115498776"/>
        <c:scaling>
          <c:orientation val="minMax"/>
        </c:scaling>
        <c:delete val="1"/>
        <c:axPos val="l"/>
        <c:majorTickMark val="out"/>
        <c:minorTickMark val="none"/>
        <c:tickLblPos val="nextTo"/>
        <c:crossAx val="2115501752"/>
        <c:crosses val="autoZero"/>
        <c:auto val="1"/>
        <c:lblAlgn val="ctr"/>
        <c:lblOffset val="100"/>
        <c:tickLblSkip val="1"/>
        <c:noMultiLvlLbl val="0"/>
      </c:catAx>
      <c:valAx>
        <c:axId val="2115501752"/>
        <c:scaling>
          <c:orientation val="minMax"/>
        </c:scaling>
        <c:delete val="0"/>
        <c:axPos val="b"/>
        <c:majorGridlines>
          <c:spPr>
            <a:ln>
              <a:noFill/>
            </a:ln>
          </c:spPr>
        </c:majorGridlines>
        <c:numFmt formatCode="General" sourceLinked="1"/>
        <c:majorTickMark val="out"/>
        <c:minorTickMark val="none"/>
        <c:tickLblPos val="nextTo"/>
        <c:crossAx val="2115498776"/>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9CCE1A-A2CB-DB4A-9262-5361DDFB1621}" type="datetime1">
              <a:rPr lang="en-US" smtClean="0"/>
              <a:t>4/18/13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564222-BB0B-7E44-A473-E5CED785EA66}" type="slidenum">
              <a:rPr lang="en-US" smtClean="0"/>
              <a:t>‹#›</a:t>
            </a:fld>
            <a:endParaRPr lang="en-US"/>
          </a:p>
        </p:txBody>
      </p:sp>
    </p:spTree>
    <p:extLst>
      <p:ext uri="{BB962C8B-B14F-4D97-AF65-F5344CB8AC3E}">
        <p14:creationId xmlns:p14="http://schemas.microsoft.com/office/powerpoint/2010/main" val="18437477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3A647A-0BCF-1544-9687-29D1F44BA946}" type="datetime1">
              <a:rPr lang="en-US" smtClean="0"/>
              <a:t>4/18/13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0C1E7F-2EBE-8C44-BCC6-B9D1BC8EB751}" type="slidenum">
              <a:rPr lang="en-US" smtClean="0"/>
              <a:t>‹#›</a:t>
            </a:fld>
            <a:endParaRPr lang="en-US"/>
          </a:p>
        </p:txBody>
      </p:sp>
    </p:spTree>
    <p:extLst>
      <p:ext uri="{BB962C8B-B14F-4D97-AF65-F5344CB8AC3E}">
        <p14:creationId xmlns:p14="http://schemas.microsoft.com/office/powerpoint/2010/main" val="175766206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let’s start</a:t>
            </a:r>
          </a:p>
          <a:p>
            <a:endParaRPr lang="en-US" baseline="0" dirty="0" smtClean="0"/>
          </a:p>
          <a:p>
            <a:r>
              <a:rPr lang="en-US" baseline="0" dirty="0" smtClean="0"/>
              <a:t>Today I am very happy to present my work on *title*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a:t>
            </a:fld>
            <a:endParaRPr lang="en-US"/>
          </a:p>
        </p:txBody>
      </p:sp>
    </p:spTree>
    <p:extLst>
      <p:ext uri="{BB962C8B-B14F-4D97-AF65-F5344CB8AC3E}">
        <p14:creationId xmlns:p14="http://schemas.microsoft.com/office/powerpoint/2010/main" val="650448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 also measures Ping latency to different hops in the cellular networks.</a:t>
            </a:r>
            <a:endParaRPr lang="en-US" baseline="0" dirty="0" smtClean="0"/>
          </a:p>
          <a:p>
            <a:r>
              <a:rPr lang="en-US" baseline="0" dirty="0" smtClean="0"/>
              <a:t>This graph illustrates the infrastructure of 3G </a:t>
            </a:r>
            <a:r>
              <a:rPr lang="en-US" baseline="0" dirty="0" smtClean="0"/>
              <a:t>networks.</a:t>
            </a:r>
          </a:p>
          <a:p>
            <a:r>
              <a:rPr lang="en-US" baseline="0" dirty="0" smtClean="0"/>
              <a:t>GGSN is the first IP hop along the network path, and Ping A measures the delay inside the cellular.</a:t>
            </a:r>
          </a:p>
          <a:p>
            <a:r>
              <a:rPr lang="en-US" baseline="0" dirty="0" smtClean="0"/>
              <a:t>Ping B is the end-to-end delay between client and internet host and by comparing Ping A and Ping B, we are able to know whether cellular network delay is dominant.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108</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Major observations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109</a:t>
            </a:fld>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Data URL</a:t>
            </a:r>
            <a:r>
              <a:rPr lang="en-US" baseline="0" dirty="0" smtClean="0"/>
              <a:t> scheme helps improves performance but not well-supported by all platforms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110</a:t>
            </a:fld>
            <a:endParaRPr 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aseline="0" dirty="0" smtClean="0"/>
              <a:t>1 Background</a:t>
            </a:r>
            <a:r>
              <a:rPr lang="en-US" baseline="0" dirty="0" smtClean="0"/>
              <a:t>: choose to use JavaScript because it is the most common scripts which require client processing</a:t>
            </a:r>
          </a:p>
          <a:p>
            <a:pPr marL="228600" indent="-228600">
              <a:buNone/>
            </a:pPr>
            <a:endParaRPr lang="en-US" baseline="0" dirty="0" smtClean="0"/>
          </a:p>
          <a:p>
            <a:pPr marL="0" indent="0">
              <a:buNone/>
            </a:pPr>
            <a:r>
              <a:rPr lang="en-US" baseline="0" dirty="0" smtClean="0"/>
              <a:t>2 PC </a:t>
            </a:r>
            <a:r>
              <a:rPr lang="en-US" baseline="0" dirty="0" smtClean="0"/>
              <a:t>vs. smartphone difference is big (</a:t>
            </a:r>
            <a:r>
              <a:rPr lang="en-US" baseline="0" dirty="0" err="1" smtClean="0"/>
              <a:t>js</a:t>
            </a:r>
            <a:r>
              <a:rPr lang="en-US" baseline="0" dirty="0" smtClean="0"/>
              <a:t> is expensive on smartphones, content providers need to optimize contents)</a:t>
            </a:r>
          </a:p>
          <a:p>
            <a:pPr marL="0" indent="0">
              <a:buNone/>
            </a:pPr>
            <a:r>
              <a:rPr lang="en-US" baseline="0" dirty="0" smtClean="0"/>
              <a:t>3 Difference </a:t>
            </a:r>
            <a:r>
              <a:rPr lang="en-US" baseline="0" dirty="0" smtClean="0"/>
              <a:t>among different smartphones are big</a:t>
            </a:r>
          </a:p>
          <a:p>
            <a:pPr marL="0" indent="0">
              <a:buNone/>
            </a:pPr>
            <a:r>
              <a:rPr lang="en-US" baseline="0" dirty="0" smtClean="0"/>
              <a:t>4 Possible </a:t>
            </a:r>
            <a:r>
              <a:rPr lang="en-US" baseline="0" dirty="0" smtClean="0"/>
              <a:t>reasons include CPU speed difference and JS engine software performance difference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111</a:t>
            </a:fld>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revisited the</a:t>
            </a:r>
            <a:r>
              <a:rPr lang="en-US" baseline="0" dirty="0" smtClean="0"/>
              <a:t> smartphone processing capability analysis that we carried out in 2009.</a:t>
            </a:r>
          </a:p>
          <a:p>
            <a:r>
              <a:rPr lang="en-US" baseline="0" dirty="0" smtClean="0"/>
              <a:t>To understand the smartphone’s processing capability, we use JavaScript execution speed as a representative metric.</a:t>
            </a:r>
          </a:p>
          <a:p>
            <a:r>
              <a:rPr lang="en-US" baseline="0" dirty="0" smtClean="0"/>
              <a:t>The JavaScript benchmark suite we used is the same in 2009 and 2011.</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2009, we found that the execution speed for smartphone browsers could be up to 20∼80 times slower than desktop browsers.</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2009 to 201,</a:t>
            </a:r>
            <a:r>
              <a:rPr lang="en-US" sz="1200" kern="1200" baseline="0" dirty="0" smtClean="0">
                <a:solidFill>
                  <a:schemeClr val="tx1"/>
                </a:solidFill>
                <a:effectLst/>
                <a:latin typeface="+mn-lt"/>
                <a:ea typeface="+mn-ea"/>
                <a:cs typeface="+mn-cs"/>
              </a:rPr>
              <a:t> there is a 20 – 50 times speed up for smartphone browsers.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the gap between smartphones and computers has dropped to 5 ∼ 20 times </a:t>
            </a:r>
            <a:r>
              <a:rPr lang="en-US" sz="1200" kern="1200" baseline="0" dirty="0" smtClean="0">
                <a:solidFill>
                  <a:schemeClr val="tx1"/>
                </a:solidFill>
                <a:effectLst/>
                <a:latin typeface="+mn-lt"/>
                <a:ea typeface="+mn-ea"/>
                <a:cs typeface="+mn-cs"/>
              </a:rPr>
              <a:t>in 2011.</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112</a:t>
            </a:fld>
            <a:endParaRPr lang="en-US"/>
          </a:p>
        </p:txBody>
      </p:sp>
    </p:spTree>
    <p:extLst>
      <p:ext uri="{BB962C8B-B14F-4D97-AF65-F5344CB8AC3E}">
        <p14:creationId xmlns:p14="http://schemas.microsoft.com/office/powerpoint/2010/main" val="6731378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studied 5 web-based application in our test device and </a:t>
            </a:r>
          </a:p>
          <a:p>
            <a:r>
              <a:rPr lang="en-US" baseline="0" dirty="0" smtClean="0"/>
              <a:t>here lists the most important lessons we learnt.</a:t>
            </a:r>
          </a:p>
          <a:p>
            <a:endParaRPr lang="en-US" baseline="0" dirty="0" smtClean="0"/>
          </a:p>
          <a:p>
            <a:r>
              <a:rPr lang="en-US" baseline="0" dirty="0" smtClean="0"/>
              <a:t>First, LTE has comparable loading time with WiFi for these applications, and 3G’s loading time is longer, as expected.</a:t>
            </a:r>
          </a:p>
          <a:p>
            <a:endParaRPr lang="en-US" baseline="0" dirty="0" smtClean="0"/>
          </a:p>
          <a:p>
            <a:r>
              <a:rPr lang="en-US" dirty="0" smtClean="0"/>
              <a:t>Second, we monitor the CPU usage,</a:t>
            </a:r>
            <a:r>
              <a:rPr lang="en-US" baseline="0" dirty="0" smtClean="0"/>
              <a:t> during the loading of these applications, in LTE and WiFi networks, the average CPU usage is between 80% to 90%.</a:t>
            </a:r>
          </a:p>
          <a:p>
            <a:r>
              <a:rPr lang="en-US" baseline="0" dirty="0" smtClean="0"/>
              <a:t>This indicates that the network is less of a performance bottleneck, and the UE processing is the bottleneck, even though smartphone processing speed has significantly improved.</a:t>
            </a:r>
          </a:p>
          <a:p>
            <a:r>
              <a:rPr lang="en-US" baseline="0" dirty="0" smtClean="0"/>
              <a:t>For 3G, the CPU usage is about 35% to 70%, indicating that network is more of a bottleneck.</a:t>
            </a:r>
          </a:p>
          <a:p>
            <a:endParaRPr lang="en-US" baseline="0" dirty="0" smtClean="0"/>
          </a:p>
          <a:p>
            <a:r>
              <a:rPr lang="en-US" baseline="0" dirty="0" smtClean="0"/>
              <a:t>In terms of the total energy consumed in loading these applications, LTE consumers more energy than 3G, and the two are much more energy consuming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113</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Summarize</a:t>
            </a:r>
            <a:r>
              <a:rPr lang="en-US" baseline="0" dirty="0" smtClean="0"/>
              <a:t> how to improve web browsing performance on smartphones ( answers question 3 in the problem statement)</a:t>
            </a:r>
            <a:endParaRPr lang="en-US" dirty="0" smtClean="0"/>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114</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these lesson implies that, when designing smartphone applications that include network activities,</a:t>
            </a:r>
          </a:p>
          <a:p>
            <a:r>
              <a:rPr lang="en-US" baseline="0" dirty="0" smtClean="0"/>
              <a:t>The guideline is that, for LTE network, since it provides a very high network throughput at the cost of high energy usage,</a:t>
            </a:r>
          </a:p>
          <a:p>
            <a:r>
              <a:rPr lang="en-US" baseline="0" dirty="0" smtClean="0"/>
              <a:t>Applications should more aggressively burst traffic and reduce periodic small data transfers whenever possible.</a:t>
            </a:r>
          </a:p>
          <a:p>
            <a:r>
              <a:rPr lang="en-US" baseline="0" dirty="0" smtClean="0"/>
              <a:t>This helps make better use of the available bandwidth and saves UE energy</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115</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the previous discussion on LTE networks, in this study,</a:t>
            </a:r>
          </a:p>
          <a:p>
            <a:r>
              <a:rPr lang="en-US" baseline="0" dirty="0" smtClean="0"/>
              <a:t>We raise some interesting questions about LTE network that are of interest of users, mobile ISPs and OS/application developers.</a:t>
            </a:r>
          </a:p>
          <a:p>
            <a:endParaRPr lang="en-US" baseline="0" dirty="0" smtClean="0"/>
          </a:p>
          <a:p>
            <a:r>
              <a:rPr lang="en-US" baseline="0" dirty="0" smtClean="0"/>
              <a:t>For users, they are interested to understand the network performance of LTE network and how it compares to other technologies, such as 3G, WiFi, WiMAX, etc.</a:t>
            </a:r>
          </a:p>
          <a:p>
            <a:endParaRPr lang="en-US" baseline="0" dirty="0" smtClean="0"/>
          </a:p>
          <a:p>
            <a:r>
              <a:rPr lang="en-US" baseline="0" dirty="0" smtClean="0"/>
              <a:t>For ISPs, the impact of configuring LTE-related parameters on energy saving and delay and signaling overhead is yet to be studied.</a:t>
            </a:r>
          </a:p>
          <a:p>
            <a:endParaRPr lang="en-US" baseline="0" dirty="0" smtClean="0"/>
          </a:p>
          <a:p>
            <a:r>
              <a:rPr lang="en-US" baseline="0" dirty="0" smtClean="0"/>
              <a:t>For OS and application developers, we want to study how the new LTE network would affect the application design </a:t>
            </a:r>
          </a:p>
          <a:p>
            <a:r>
              <a:rPr lang="en-US" baseline="0" dirty="0" smtClean="0"/>
              <a:t>And what the is the performance bottleneck of mobile applications is it CPU or network speed.</a:t>
            </a:r>
          </a:p>
          <a:p>
            <a:endParaRPr lang="en-US" baseline="0" dirty="0" smtClean="0"/>
          </a:p>
          <a:p>
            <a:r>
              <a:rPr lang="en-US" baseline="0" dirty="0" smtClean="0"/>
              <a:t>(Merge with the first transition slide)</a:t>
            </a:r>
          </a:p>
        </p:txBody>
      </p:sp>
      <p:sp>
        <p:nvSpPr>
          <p:cNvPr id="4" name="Slide Number Placeholder 3"/>
          <p:cNvSpPr>
            <a:spLocks noGrp="1"/>
          </p:cNvSpPr>
          <p:nvPr>
            <p:ph type="sldNum" sz="quarter" idx="10"/>
          </p:nvPr>
        </p:nvSpPr>
        <p:spPr/>
        <p:txBody>
          <a:bodyPr/>
          <a:lstStyle/>
          <a:p>
            <a:fld id="{770C1E7F-2EBE-8C44-BCC6-B9D1BC8EB751}" type="slidenum">
              <a:rPr lang="en-US" smtClean="0"/>
              <a:t>116</a:t>
            </a:fld>
            <a:endParaRPr lang="en-US"/>
          </a:p>
        </p:txBody>
      </p:sp>
    </p:spTree>
    <p:extLst>
      <p:ext uri="{BB962C8B-B14F-4D97-AF65-F5344CB8AC3E}">
        <p14:creationId xmlns:p14="http://schemas.microsoft.com/office/powerpoint/2010/main" val="124465575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Discontinuous reception,</a:t>
            </a:r>
            <a:r>
              <a:rPr lang="en-US" baseline="0" dirty="0" smtClean="0"/>
              <a:t> or DRX, is an important feature in LTE for energy saving purpose.</a:t>
            </a:r>
          </a:p>
          <a:p>
            <a:endParaRPr lang="en-US" baseline="0" dirty="0" smtClean="0"/>
          </a:p>
          <a:p>
            <a:r>
              <a:rPr lang="en-US" baseline="0" dirty="0" smtClean="0"/>
              <a:t>Instead of continuous monitoring downlink channel, in DRX, UE only listens to downlink channel periodically for a short duration, and sleeps for the rest time to save energy at the cost of responsiveness.</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117</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MobiPerf has gone</a:t>
            </a:r>
            <a:r>
              <a:rPr lang="en-US" baseline="0" dirty="0" smtClean="0"/>
              <a:t> through multiple versions with functionality and UI improvements.</a:t>
            </a:r>
          </a:p>
          <a:p>
            <a:r>
              <a:rPr lang="en-US" baseline="0" dirty="0" smtClean="0"/>
              <a:t>This is what MobiPerf looks like now</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a:t>
            </a:fld>
            <a:endParaRPr lang="en-US"/>
          </a:p>
        </p:txBody>
      </p:sp>
    </p:spTree>
    <p:extLst>
      <p:ext uri="{BB962C8B-B14F-4D97-AF65-F5344CB8AC3E}">
        <p14:creationId xmlns:p14="http://schemas.microsoft.com/office/powerpoint/2010/main" val="26924155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explain DRX in more details here.</a:t>
            </a:r>
          </a:p>
          <a:p>
            <a:endParaRPr lang="en-US" baseline="0" dirty="0" smtClean="0"/>
          </a:p>
          <a:p>
            <a:r>
              <a:rPr lang="en-US" altLang="zh-CN" sz="1200" dirty="0" smtClean="0"/>
              <a:t>In LTE 4G networks, DRX makes UE </a:t>
            </a:r>
            <a:r>
              <a:rPr lang="en-US" altLang="zh-CN" sz="1200" b="1" i="1" dirty="0" smtClean="0"/>
              <a:t>micro-sleep periodically</a:t>
            </a:r>
            <a:r>
              <a:rPr lang="en-US" altLang="zh-CN" sz="1200" dirty="0" smtClean="0"/>
              <a:t> in RRC_CONNECTED state. </a:t>
            </a:r>
          </a:p>
          <a:p>
            <a:r>
              <a:rPr lang="en-US" altLang="zh-CN" sz="1200" dirty="0" smtClean="0"/>
              <a:t>There are two types of DRX in RRC_CONNECTED, Short DRX and Long DRX.</a:t>
            </a:r>
            <a:endParaRPr lang="en-US" altLang="zh-CN" sz="1200" baseline="0" dirty="0" smtClean="0"/>
          </a:p>
          <a:p>
            <a:endParaRPr lang="en-US" altLang="zh-CN" sz="1200" baseline="0" dirty="0" smtClean="0"/>
          </a:p>
          <a:p>
            <a:r>
              <a:rPr lang="en-US" altLang="zh-CN" sz="1200" baseline="0" dirty="0" smtClean="0"/>
              <a:t>Different types of DRX incurs tradeoffs between battery saving and latency.</a:t>
            </a:r>
          </a:p>
          <a:p>
            <a:r>
              <a:rPr lang="en-US" altLang="zh-CN" sz="1200" baseline="0" dirty="0" smtClean="0"/>
              <a:t>Short DRX sleeps slightly less with smaller energy saving and respond faster</a:t>
            </a:r>
          </a:p>
          <a:p>
            <a:r>
              <a:rPr lang="en-US" altLang="zh-CN" sz="1200" baseline="0" dirty="0" smtClean="0"/>
              <a:t>Long DRX, sleeps more with more energy saving and respond slower.</a:t>
            </a:r>
          </a:p>
          <a:p>
            <a:endParaRPr lang="en-US" altLang="zh-CN"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smtClean="0"/>
              <a:t>The DRX in the data</a:t>
            </a:r>
            <a:r>
              <a:rPr lang="en-US" altLang="zh-CN" sz="1200" baseline="0" dirty="0" smtClean="0"/>
              <a:t> transmission state</a:t>
            </a:r>
            <a:r>
              <a:rPr lang="en-US" altLang="zh-CN" sz="1200" dirty="0" smtClean="0"/>
              <a:t> i</a:t>
            </a:r>
            <a:r>
              <a:rPr lang="en-US" altLang="zh-CN" sz="1200" baseline="0" dirty="0" smtClean="0"/>
              <a:t>s one major difference between 3G and LTE.</a:t>
            </a:r>
            <a:endParaRPr lang="en-US" altLang="zh-CN" sz="1200" dirty="0" smtClean="0"/>
          </a:p>
          <a:p>
            <a:r>
              <a:rPr lang="en-US" sz="1100" dirty="0" smtClean="0"/>
              <a:t>In </a:t>
            </a:r>
            <a:r>
              <a:rPr lang="en-US" sz="1100" baseline="0" dirty="0" smtClean="0"/>
              <a:t>UMTS </a:t>
            </a:r>
            <a:r>
              <a:rPr lang="en-US" sz="1100" dirty="0" smtClean="0"/>
              <a:t>3G</a:t>
            </a:r>
            <a:r>
              <a:rPr lang="en-US" sz="1100" baseline="0" dirty="0" smtClean="0"/>
              <a:t> networks, during the data transmission states, UE is continuously listening to the downlink control channel</a:t>
            </a:r>
          </a:p>
          <a:p>
            <a:endParaRPr lang="en-US" sz="1100" baseline="0" dirty="0" smtClean="0"/>
          </a:p>
          <a:p>
            <a:endParaRPr lang="en-US" altLang="zh-CN" sz="1100" dirty="0"/>
          </a:p>
        </p:txBody>
      </p:sp>
      <p:sp>
        <p:nvSpPr>
          <p:cNvPr id="4" name="Slide Number Placeholder 3"/>
          <p:cNvSpPr>
            <a:spLocks noGrp="1"/>
          </p:cNvSpPr>
          <p:nvPr>
            <p:ph type="sldNum" sz="quarter" idx="10"/>
          </p:nvPr>
        </p:nvSpPr>
        <p:spPr/>
        <p:txBody>
          <a:bodyPr/>
          <a:lstStyle/>
          <a:p>
            <a:fld id="{770C1E7F-2EBE-8C44-BCC6-B9D1BC8EB751}" type="slidenum">
              <a:rPr lang="en-US" smtClean="0"/>
              <a:t>118</a:t>
            </a:fld>
            <a:endParaRPr lang="en-US"/>
          </a:p>
        </p:txBody>
      </p:sp>
    </p:spTree>
    <p:extLst>
      <p:ext uri="{BB962C8B-B14F-4D97-AF65-F5344CB8AC3E}">
        <p14:creationId xmlns:p14="http://schemas.microsoft.com/office/powerpoint/2010/main" val="34397685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DRX with a microscope.</a:t>
            </a:r>
          </a:p>
          <a:p>
            <a:r>
              <a:rPr lang="en-US" dirty="0" smtClean="0"/>
              <a:t>DRX is periodic and each DRX cycle consists</a:t>
            </a:r>
            <a:r>
              <a:rPr lang="en-US" baseline="0" dirty="0" smtClean="0"/>
              <a:t> of</a:t>
            </a:r>
          </a:p>
          <a:p>
            <a:endParaRPr lang="en-US" baseline="0" dirty="0" smtClean="0"/>
          </a:p>
          <a:p>
            <a:r>
              <a:rPr lang="en-US" baseline="0" dirty="0" smtClean="0"/>
              <a:t>‘On Duration’ during which UE monitors the downlink control channel</a:t>
            </a:r>
          </a:p>
          <a:p>
            <a:r>
              <a:rPr lang="en-US" baseline="0" dirty="0" smtClean="0"/>
              <a:t>‘</a:t>
            </a:r>
            <a:r>
              <a:rPr lang="en-US" sz="1200" dirty="0" smtClean="0"/>
              <a:t>Off Duration</a:t>
            </a:r>
            <a:r>
              <a:rPr lang="en-US" baseline="0" dirty="0" smtClean="0"/>
              <a:t>’ during which UE can sleep and skip the reception of downlink channel for battery saving purpose.</a:t>
            </a:r>
          </a:p>
          <a:p>
            <a:r>
              <a:rPr lang="en-US" baseline="0" dirty="0" smtClean="0"/>
              <a:t>The On Duration is typically much smaller than the Off Duration so as to make effective energy saving</a:t>
            </a:r>
          </a:p>
          <a:p>
            <a:endParaRPr lang="en-US" baseline="0" dirty="0" smtClean="0"/>
          </a:p>
          <a:p>
            <a:r>
              <a:rPr lang="en-US" baseline="0" dirty="0" smtClean="0"/>
              <a:t>First, let’s start from the red dots where the UE starts transferring data.</a:t>
            </a:r>
          </a:p>
          <a:p>
            <a:r>
              <a:rPr lang="en-US" baseline="0" dirty="0" smtClean="0"/>
              <a:t>Every time a packet is sent or received, the continuous reception inactivity timer Ti is started.</a:t>
            </a:r>
          </a:p>
          <a:p>
            <a:r>
              <a:rPr lang="en-US" baseline="0" dirty="0" smtClean="0"/>
              <a:t>And when Ti expires, UE starts short DRX.</a:t>
            </a:r>
          </a:p>
          <a:p>
            <a:r>
              <a:rPr lang="en-US" baseline="0" dirty="0" smtClean="0"/>
              <a:t>Then  the short DRX inactivity timer Tis starts and when Tis expires without seeing any data, long DRX </a:t>
            </a:r>
            <a:r>
              <a:rPr lang="en-US" baseline="0" smtClean="0"/>
              <a:t>starts.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119</a:t>
            </a:fld>
            <a:endParaRPr lang="en-US"/>
          </a:p>
        </p:txBody>
      </p:sp>
    </p:spTree>
    <p:extLst>
      <p:ext uri="{BB962C8B-B14F-4D97-AF65-F5344CB8AC3E}">
        <p14:creationId xmlns:p14="http://schemas.microsoft.com/office/powerpoint/2010/main" val="228196026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120</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121</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122</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123</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124</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is a zoom-in view of the power traces in RRC_CONNECTED model.</a:t>
            </a:r>
          </a:p>
          <a:p>
            <a:endParaRPr lang="en-US" baseline="0" dirty="0" smtClean="0"/>
          </a:p>
          <a:p>
            <a:r>
              <a:rPr lang="en-US" baseline="0" dirty="0" smtClean="0"/>
              <a:t>We can observe an obvious periodic behavior of DRX and around every 40ms</a:t>
            </a:r>
          </a:p>
          <a:p>
            <a:r>
              <a:rPr lang="en-US" baseline="0" dirty="0" smtClean="0"/>
              <a:t>UE wakes up to check the downlink control channel for a very short period and goes back to sleep again.</a:t>
            </a:r>
          </a:p>
          <a:p>
            <a:endParaRPr lang="en-US" baseline="0" dirty="0" smtClean="0"/>
          </a:p>
          <a:p>
            <a:r>
              <a:rPr lang="en-US" baseline="0" dirty="0" smtClean="0"/>
              <a:t>To point to the difference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125</a:t>
            </a:fld>
            <a:endParaRPr lang="en-US"/>
          </a:p>
        </p:txBody>
      </p:sp>
    </p:spTree>
    <p:extLst>
      <p:ext uri="{BB962C8B-B14F-4D97-AF65-F5344CB8AC3E}">
        <p14:creationId xmlns:p14="http://schemas.microsoft.com/office/powerpoint/2010/main" val="200160567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LTE power model with our test device and Monsoon power meter</a:t>
            </a:r>
            <a:r>
              <a:rPr lang="en-US" baseline="0" dirty="0" smtClean="0"/>
              <a:t>.</a:t>
            </a:r>
          </a:p>
          <a:p>
            <a:r>
              <a:rPr lang="en-US" baseline="0" dirty="0" smtClean="0"/>
              <a:t>And we take the average with repeated samples.</a:t>
            </a:r>
          </a:p>
          <a:p>
            <a:r>
              <a:rPr lang="en-US" baseline="0" dirty="0" smtClean="0"/>
              <a:t>All the energy are measured with screen turned off.</a:t>
            </a:r>
          </a:p>
        </p:txBody>
      </p:sp>
      <p:sp>
        <p:nvSpPr>
          <p:cNvPr id="4" name="Slide Number Placeholder 3"/>
          <p:cNvSpPr>
            <a:spLocks noGrp="1"/>
          </p:cNvSpPr>
          <p:nvPr>
            <p:ph type="sldNum" sz="quarter" idx="10"/>
          </p:nvPr>
        </p:nvSpPr>
        <p:spPr/>
        <p:txBody>
          <a:bodyPr/>
          <a:lstStyle/>
          <a:p>
            <a:fld id="{770C1E7F-2EBE-8C44-BCC6-B9D1BC8EB751}" type="slidenum">
              <a:rPr lang="en-US" smtClean="0"/>
              <a:t>127</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reference</a:t>
            </a:r>
            <a:r>
              <a:rPr lang="en-US" baseline="0" dirty="0" smtClean="0"/>
              <a:t> for comparison, we measure the power level when the device is doing nothing but with the screen 100% on.</a:t>
            </a:r>
          </a:p>
          <a:p>
            <a:r>
              <a:rPr lang="en-US" baseline="0" dirty="0" smtClean="0"/>
              <a:t>The power level is around 850 </a:t>
            </a:r>
            <a:r>
              <a:rPr lang="en-US" baseline="0" dirty="0" err="1" smtClean="0"/>
              <a:t>mW</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128</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MobiPerf has helped us collect data from over 70K users from 140+ countries covering 84 carriers.</a:t>
            </a:r>
          </a:p>
          <a:p>
            <a:r>
              <a:rPr lang="en-US" baseline="0" dirty="0" smtClean="0"/>
              <a:t>It is a useful and representative data set.</a:t>
            </a:r>
            <a:endParaRPr lang="en-US" baseline="0"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12</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DRX on duration, the power level is even higher,</a:t>
            </a:r>
            <a:r>
              <a:rPr lang="en-US" baseline="0" dirty="0" smtClean="0"/>
              <a:t> up to 1680mW.</a:t>
            </a:r>
          </a:p>
        </p:txBody>
      </p:sp>
      <p:sp>
        <p:nvSpPr>
          <p:cNvPr id="4" name="Slide Number Placeholder 3"/>
          <p:cNvSpPr>
            <a:spLocks noGrp="1"/>
          </p:cNvSpPr>
          <p:nvPr>
            <p:ph type="sldNum" sz="quarter" idx="10"/>
          </p:nvPr>
        </p:nvSpPr>
        <p:spPr/>
        <p:txBody>
          <a:bodyPr/>
          <a:lstStyle/>
          <a:p>
            <a:fld id="{770C1E7F-2EBE-8C44-BCC6-B9D1BC8EB751}" type="slidenum">
              <a:rPr lang="en-US" smtClean="0"/>
              <a:t>129</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make two interesting</a:t>
            </a:r>
            <a:r>
              <a:rPr lang="en-US" baseline="0" dirty="0" smtClean="0"/>
              <a:t> observations out of this table.</a:t>
            </a:r>
          </a:p>
          <a:p>
            <a:endParaRPr lang="en-US" baseline="0" dirty="0" smtClean="0"/>
          </a:p>
          <a:p>
            <a:r>
              <a:rPr lang="en-US" baseline="0" dirty="0" smtClean="0"/>
              <a:t>First, we notice that the DRX on duration has a higher power level than that of the off duration and </a:t>
            </a:r>
          </a:p>
          <a:p>
            <a:r>
              <a:rPr lang="en-US" baseline="0" dirty="0" smtClean="0"/>
              <a:t>The gap between on and off is 620mW. This large gap allows the DRX to save 36% energy in RRC_CONNECTED state.</a:t>
            </a:r>
          </a:p>
          <a:p>
            <a:r>
              <a:rPr lang="en-US" baseline="0" dirty="0" smtClean="0"/>
              <a:t>So DRX is effective.</a:t>
            </a:r>
          </a:p>
          <a:p>
            <a:endParaRPr lang="en-US" baseline="0" dirty="0" smtClean="0"/>
          </a:p>
          <a:p>
            <a:r>
              <a:rPr lang="en-US" baseline="0" dirty="0" smtClean="0"/>
              <a:t>Second, both on and off durations in the DRX cycle of RRC_CONNECTED, have high power levels.</a:t>
            </a:r>
          </a:p>
          <a:p>
            <a:r>
              <a:rPr lang="en-US" baseline="0" dirty="0" smtClean="0"/>
              <a:t>So even though DRX helps save significant amount of energy, LTE still has high energy consumption in RRC_CONNECTED state.</a:t>
            </a:r>
            <a:endParaRPr lang="en-US" dirty="0" smtClean="0"/>
          </a:p>
          <a:p>
            <a:r>
              <a:rPr lang="en-US" baseline="0" dirty="0" smtClean="0"/>
              <a:t>This observation suggests that the high-power tail might still be a key source of energy inefficiency of LTE network as it is in 3G network.</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130</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instant tail power level of the</a:t>
            </a:r>
            <a:r>
              <a:rPr lang="en-US" baseline="0" dirty="0" smtClean="0"/>
              <a:t> three network types, since tail energy is the main source of wasted energy.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WiFi appears to be the least power consuming, only 120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3G tail has a high power level of 800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LTE has the even higher power level in RRC_CONNECTED mode, 1080 </a:t>
            </a:r>
            <a:r>
              <a:rPr lang="en-US" baseline="0" dirty="0" err="1" smtClean="0"/>
              <a:t>mW</a:t>
            </a:r>
            <a:r>
              <a:rPr lang="en-US" baseline="0" dirty="0" smtClean="0"/>
              <a:t>.</a:t>
            </a:r>
          </a:p>
          <a:p>
            <a:r>
              <a:rPr lang="en-US" baseline="0" dirty="0" smtClean="0"/>
              <a:t>Considering that LTE tail timer is even longer than that for 3G in our measured network, more energy is wasted in the tail for LTE than 3G in that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133</a:t>
            </a:fld>
            <a:endParaRPr lang="en-US"/>
          </a:p>
        </p:txBody>
      </p:sp>
    </p:spTree>
    <p:extLst>
      <p:ext uri="{BB962C8B-B14F-4D97-AF65-F5344CB8AC3E}">
        <p14:creationId xmlns:p14="http://schemas.microsoft.com/office/powerpoint/2010/main" val="375843586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table, we compare the energy per bit for the three networks in the downloading bulk data with different sizes.</a:t>
            </a:r>
          </a:p>
          <a:p>
            <a:r>
              <a:rPr lang="en-US" baseline="0" dirty="0" smtClean="0"/>
              <a:t>For a small download of 10KB, LTE and 3G is clearly much more power consuming than WiFi, with LTE as 170 </a:t>
            </a:r>
            <a:r>
              <a:rPr lang="en-US" sz="1200" dirty="0" err="1" smtClean="0"/>
              <a:t>μ</a:t>
            </a:r>
            <a:r>
              <a:rPr lang="en-US" baseline="0" dirty="0" err="1" smtClean="0"/>
              <a:t>J</a:t>
            </a:r>
            <a:r>
              <a:rPr lang="en-US" baseline="0" dirty="0" smtClean="0"/>
              <a:t>/bit</a:t>
            </a:r>
          </a:p>
          <a:p>
            <a:r>
              <a:rPr lang="en-US" baseline="0" dirty="0" smtClean="0"/>
              <a:t>However, when we download a large file of 10MB LTE’s high throughput compensates for the promotion energy and tail energy.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energy per bit for LTE in this scenario is 0.3 </a:t>
            </a:r>
            <a:r>
              <a:rPr lang="en-US" sz="1200" dirty="0" err="1" smtClean="0"/>
              <a:t>μ</a:t>
            </a:r>
            <a:r>
              <a:rPr lang="en-US" baseline="0" dirty="0" err="1" smtClean="0"/>
              <a:t>J</a:t>
            </a:r>
            <a:r>
              <a:rPr lang="en-US" baseline="0" dirty="0" smtClean="0"/>
              <a:t>/bit, which is comparable to </a:t>
            </a:r>
            <a:r>
              <a:rPr lang="en-US" baseline="0" dirty="0" err="1" smtClean="0"/>
              <a:t>WiFi’s</a:t>
            </a:r>
            <a:r>
              <a:rPr lang="en-US" baseline="0" dirty="0" smtClean="0"/>
              <a:t> </a:t>
            </a:r>
            <a:r>
              <a:rPr lang="en-US" sz="1200" dirty="0" err="1" smtClean="0"/>
              <a:t>μ</a:t>
            </a:r>
            <a:r>
              <a:rPr lang="en-US" baseline="0" dirty="0" err="1" smtClean="0"/>
              <a:t>J</a:t>
            </a:r>
            <a:r>
              <a:rPr lang="en-US" baseline="0" dirty="0" smtClean="0"/>
              <a:t>/bit. While for 3G, it is much worse, with 4 </a:t>
            </a:r>
            <a:r>
              <a:rPr lang="en-US" sz="1200" dirty="0" err="1" smtClean="0"/>
              <a:t>μ</a:t>
            </a:r>
            <a:r>
              <a:rPr lang="en-US" baseline="0" dirty="0" err="1" smtClean="0"/>
              <a:t>J</a:t>
            </a:r>
            <a:r>
              <a:rPr lang="en-US" baseline="0" dirty="0" smtClean="0"/>
              <a:t>/bit.</a:t>
            </a:r>
          </a:p>
        </p:txBody>
      </p:sp>
      <p:sp>
        <p:nvSpPr>
          <p:cNvPr id="4" name="Slide Number Placeholder 3"/>
          <p:cNvSpPr>
            <a:spLocks noGrp="1"/>
          </p:cNvSpPr>
          <p:nvPr>
            <p:ph type="sldNum" sz="quarter" idx="10"/>
          </p:nvPr>
        </p:nvSpPr>
        <p:spPr/>
        <p:txBody>
          <a:bodyPr/>
          <a:lstStyle/>
          <a:p>
            <a:fld id="{770C1E7F-2EBE-8C44-BCC6-B9D1BC8EB751}" type="slidenum">
              <a:rPr lang="en-US" smtClean="0"/>
              <a:t>134</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high</a:t>
            </a:r>
            <a:r>
              <a:rPr lang="en-US" baseline="0" dirty="0" smtClean="0"/>
              <a:t> level observation for LTE network is that</a:t>
            </a:r>
          </a:p>
          <a:p>
            <a:r>
              <a:rPr lang="en-US" baseline="0" dirty="0" smtClean="0"/>
              <a:t>It wastes energy for small data transfers, </a:t>
            </a:r>
          </a:p>
          <a:p>
            <a:r>
              <a:rPr lang="en-US" baseline="0" dirty="0" smtClean="0"/>
              <a:t>But could become energy efficient for large data transfer.</a:t>
            </a:r>
          </a:p>
          <a:p>
            <a:r>
              <a:rPr lang="en-US" baseline="0" dirty="0" smtClean="0"/>
              <a:t>For large data transfers, LTE has comparable energy efficiency compared with WiFi.</a:t>
            </a:r>
          </a:p>
        </p:txBody>
      </p:sp>
      <p:sp>
        <p:nvSpPr>
          <p:cNvPr id="4" name="Slide Number Placeholder 3"/>
          <p:cNvSpPr>
            <a:spLocks noGrp="1"/>
          </p:cNvSpPr>
          <p:nvPr>
            <p:ph type="sldNum" sz="quarter" idx="10"/>
          </p:nvPr>
        </p:nvSpPr>
        <p:spPr/>
        <p:txBody>
          <a:bodyPr/>
          <a:lstStyle/>
          <a:p>
            <a:fld id="{770C1E7F-2EBE-8C44-BCC6-B9D1BC8EB751}" type="slidenum">
              <a:rPr lang="en-US" smtClean="0"/>
              <a:t>135</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comparison</a:t>
            </a:r>
            <a:r>
              <a:rPr lang="en-US" baseline="0" dirty="0" smtClean="0"/>
              <a:t> between WiFi and LTE’s absolute power levels.</a:t>
            </a:r>
          </a:p>
          <a:p>
            <a:endParaRPr lang="en-US" baseline="0" dirty="0" smtClean="0"/>
          </a:p>
          <a:p>
            <a:r>
              <a:rPr lang="en-US" baseline="0" dirty="0" smtClean="0"/>
              <a:t>The result in this slide is not general, because WiFi has &lt; 6Mbps.</a:t>
            </a:r>
          </a:p>
          <a:p>
            <a:endParaRPr lang="en-US" baseline="0" dirty="0" smtClean="0"/>
          </a:p>
          <a:p>
            <a:r>
              <a:rPr lang="en-US" baseline="0" dirty="0" smtClean="0"/>
              <a:t>Probably remove this figure.</a:t>
            </a:r>
          </a:p>
          <a:p>
            <a:endParaRPr lang="en-US" baseline="0" dirty="0" smtClean="0"/>
          </a:p>
          <a:p>
            <a:endParaRPr lang="en-US" baseline="0" dirty="0" smtClean="0"/>
          </a:p>
          <a:p>
            <a:r>
              <a:rPr lang="en-US" baseline="0" dirty="0" smtClean="0"/>
              <a:t>Add back this slides, remove the figure, put numbers.</a:t>
            </a:r>
          </a:p>
          <a:p>
            <a:r>
              <a:rPr lang="en-US" baseline="0" dirty="0" smtClean="0"/>
              <a:t>Useful for bundle the data transfer</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136</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approach we took for such comparison is the user trace based simulation analysis.</a:t>
            </a:r>
          </a:p>
          <a:p>
            <a:endParaRPr lang="en-US" baseline="0" dirty="0" smtClean="0"/>
          </a:p>
          <a:p>
            <a:r>
              <a:rPr lang="en-US" baseline="0" dirty="0" smtClean="0"/>
              <a:t>The data set we have is collected from 20 volunteer smartphone users for 5 months.</a:t>
            </a:r>
          </a:p>
          <a:p>
            <a:r>
              <a:rPr lang="en-US" baseline="0" dirty="0" smtClean="0"/>
              <a:t>It contains packet traces with full payload.</a:t>
            </a:r>
          </a:p>
          <a:p>
            <a:endParaRPr lang="en-US" baseline="0" dirty="0" smtClean="0"/>
          </a:p>
          <a:p>
            <a:r>
              <a:rPr lang="en-US" baseline="0" dirty="0" smtClean="0"/>
              <a:t>We feed these traces into our network model simulator which simulates RRC state transitions</a:t>
            </a:r>
          </a:p>
          <a:p>
            <a:r>
              <a:rPr lang="en-US" baseline="0" dirty="0" smtClean="0"/>
              <a:t> and power model simulator which is used to calculate energy usage based on the different network states.</a:t>
            </a:r>
          </a:p>
          <a:p>
            <a:endParaRPr lang="en-US" baseline="0" dirty="0" smtClean="0"/>
          </a:p>
          <a:p>
            <a:r>
              <a:rPr lang="en-US" baseline="0" dirty="0" smtClean="0"/>
              <a:t>This approach is not perfect since it is inherently challenging to replay user behaviors in different networks, especially when remote entities have been involved.</a:t>
            </a:r>
          </a:p>
          <a:p>
            <a:r>
              <a:rPr lang="en-US" baseline="0" dirty="0" smtClean="0"/>
              <a:t>However, we believe that this approach provides a representative comparison for the energy efficiency of different networks.</a:t>
            </a:r>
          </a:p>
        </p:txBody>
      </p:sp>
      <p:sp>
        <p:nvSpPr>
          <p:cNvPr id="4" name="Slide Number Placeholder 3"/>
          <p:cNvSpPr>
            <a:spLocks noGrp="1"/>
          </p:cNvSpPr>
          <p:nvPr>
            <p:ph type="sldNum" sz="quarter" idx="10"/>
          </p:nvPr>
        </p:nvSpPr>
        <p:spPr/>
        <p:txBody>
          <a:bodyPr/>
          <a:lstStyle/>
          <a:p>
            <a:fld id="{770C1E7F-2EBE-8C44-BCC6-B9D1BC8EB751}" type="slidenum">
              <a:rPr lang="en-US" smtClean="0"/>
              <a:t>139</a:t>
            </a:fld>
            <a:endParaRPr lang="en-US"/>
          </a:p>
        </p:txBody>
      </p:sp>
    </p:spTree>
    <p:extLst>
      <p:ext uri="{BB962C8B-B14F-4D97-AF65-F5344CB8AC3E}">
        <p14:creationId xmlns:p14="http://schemas.microsoft.com/office/powerpoint/2010/main" val="4131769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compare the total energy usage of all user </a:t>
            </a:r>
            <a:r>
              <a:rPr lang="en-US" baseline="0" dirty="0" smtClean="0"/>
              <a:t>traces by applying different power models to the traces.</a:t>
            </a:r>
            <a:endParaRPr lang="en-US" baseline="0" dirty="0" smtClean="0"/>
          </a:p>
          <a:p>
            <a:r>
              <a:rPr lang="en-US" baseline="0" dirty="0" smtClean="0"/>
              <a:t>In this figure, blue bars represent the energy ratio of LTE and WiFi</a:t>
            </a:r>
          </a:p>
          <a:p>
            <a:r>
              <a:rPr lang="en-US" baseline="0" dirty="0" smtClean="0"/>
              <a:t>And red bars represent the energy ratio of 3G and WiFi.</a:t>
            </a:r>
          </a:p>
          <a:p>
            <a:r>
              <a:rPr lang="en-US" baseline="0" dirty="0" smtClean="0"/>
              <a:t>In aggregate, we observe that LTE consumes up to 23 times the energy of WiFi, while 3G is 15 times of WiFi.</a:t>
            </a:r>
          </a:p>
          <a:p>
            <a:r>
              <a:rPr lang="en-US" baseline="0" dirty="0" smtClean="0"/>
              <a:t>Across users, the ratio changes, but the overall pattern is consistent for all users.</a:t>
            </a:r>
          </a:p>
        </p:txBody>
      </p:sp>
      <p:sp>
        <p:nvSpPr>
          <p:cNvPr id="4" name="Slide Number Placeholder 3"/>
          <p:cNvSpPr>
            <a:spLocks noGrp="1"/>
          </p:cNvSpPr>
          <p:nvPr>
            <p:ph type="sldNum" sz="quarter" idx="10"/>
          </p:nvPr>
        </p:nvSpPr>
        <p:spPr/>
        <p:txBody>
          <a:bodyPr/>
          <a:lstStyle/>
          <a:p>
            <a:fld id="{770C1E7F-2EBE-8C44-BCC6-B9D1BC8EB751}" type="slidenum">
              <a:rPr lang="en-US" smtClean="0"/>
              <a:t>140</a:t>
            </a:fld>
            <a:endParaRPr lang="en-US"/>
          </a:p>
        </p:txBody>
      </p:sp>
    </p:spTree>
    <p:extLst>
      <p:ext uri="{BB962C8B-B14F-4D97-AF65-F5344CB8AC3E}">
        <p14:creationId xmlns:p14="http://schemas.microsoft.com/office/powerpoint/2010/main" val="9792041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Discuss tradeoff: </a:t>
            </a:r>
            <a:r>
              <a:rPr lang="en-US" dirty="0" err="1" smtClean="0"/>
              <a:t>jailbroken</a:t>
            </a:r>
            <a:r>
              <a:rPr lang="en-US" dirty="0" smtClean="0"/>
              <a:t> / user privacy</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141</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because </a:t>
            </a:r>
            <a:r>
              <a:rPr lang="en-US" sz="1200" dirty="0" smtClean="0"/>
              <a:t>various factors have joint impact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made available the source code and data</a:t>
            </a:r>
            <a:r>
              <a:rPr lang="en-US" baseline="0" dirty="0" smtClean="0"/>
              <a:t> from MobiPerf.</a:t>
            </a:r>
          </a:p>
          <a:p>
            <a:r>
              <a:rPr lang="en-US" baseline="0" dirty="0" smtClean="0"/>
              <a:t>And MobiPerf has won People’s Choice Award and Open Internet App Reward in the FCC’s Open Internet Apps Challenge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13</a:t>
            </a:fld>
            <a:endParaRPr lang="en-US"/>
          </a:p>
        </p:txBody>
      </p:sp>
    </p:spTree>
    <p:extLst>
      <p:ext uri="{BB962C8B-B14F-4D97-AF65-F5344CB8AC3E}">
        <p14:creationId xmlns:p14="http://schemas.microsoft.com/office/powerpoint/2010/main" val="313435317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 our solutions</a:t>
            </a:r>
          </a:p>
          <a:p>
            <a:r>
              <a:rPr lang="en-US" dirty="0" smtClean="0"/>
              <a:t>each of which</a:t>
            </a:r>
            <a:r>
              <a:rPr lang="en-US" baseline="0" dirty="0" smtClean="0"/>
              <a:t> solves one problem in the problem statement</a:t>
            </a:r>
          </a:p>
          <a:p>
            <a:endParaRPr lang="en-US" baseline="0" dirty="0" smtClean="0"/>
          </a:p>
          <a:p>
            <a:r>
              <a:rPr lang="en-US" dirty="0" smtClean="0"/>
              <a:t>assume </a:t>
            </a:r>
            <a:r>
              <a:rPr lang="en-US" dirty="0" err="1" smtClean="0"/>
              <a:t>WiFi's</a:t>
            </a:r>
            <a:r>
              <a:rPr lang="en-US" dirty="0" smtClean="0"/>
              <a:t> performance is predictable due to a lack of contention.</a:t>
            </a:r>
          </a:p>
          <a:p>
            <a:r>
              <a:rPr lang="en-US" dirty="0" smtClean="0"/>
              <a:t>WiFi has higher performance so you can create bottlenecks to emulate 3G.</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143</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t>DNS lookup time – local DNS server lookup time</a:t>
            </a:r>
          </a:p>
          <a:p>
            <a:pPr lvl="1"/>
            <a:r>
              <a:rPr lang="en-US" dirty="0" smtClean="0"/>
              <a:t>TCP handshake time - RTT</a:t>
            </a:r>
          </a:p>
          <a:p>
            <a:pPr lvl="1"/>
            <a:r>
              <a:rPr lang="en-US" dirty="0" smtClean="0"/>
              <a:t>TCP idling time - client execution time</a:t>
            </a:r>
          </a:p>
          <a:p>
            <a:pPr lvl="1"/>
            <a:r>
              <a:rPr lang="en-US" dirty="0" smtClean="0"/>
              <a:t>TCP transfer time - network performance &amp; server delay</a:t>
            </a:r>
          </a:p>
          <a:p>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144</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Talk about</a:t>
            </a:r>
            <a:r>
              <a:rPr lang="en-US" altLang="zh-CN" baseline="0" dirty="0" smtClean="0"/>
              <a:t> the carrier and devices used for controlled experiments	</a:t>
            </a:r>
          </a:p>
          <a:p>
            <a:endParaRPr lang="en-US" baseline="0" dirty="0" smtClean="0"/>
          </a:p>
          <a:p>
            <a:r>
              <a:rPr lang="en-US" baseline="0" dirty="0" smtClean="0"/>
              <a:t>20 URLs include mail, search engines, social networks, maps.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145</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screen-off traffic, we use a data set …</a:t>
            </a:r>
          </a:p>
          <a:p>
            <a:endParaRPr lang="en-US" dirty="0" smtClean="0"/>
          </a:p>
          <a:p>
            <a:r>
              <a:rPr lang="en-US" dirty="0" smtClean="0"/>
              <a:t>…</a:t>
            </a:r>
          </a:p>
          <a:p>
            <a:endParaRPr lang="en-US" dirty="0" smtClean="0"/>
          </a:p>
          <a:p>
            <a:endParaRPr lang="en-US" dirty="0" smtClean="0"/>
          </a:p>
          <a:p>
            <a:r>
              <a:rPr lang="en-US" dirty="0" smtClean="0"/>
              <a:t>When we first got the data set, we are curious how many packets are generated during the screen-off</a:t>
            </a:r>
            <a:r>
              <a:rPr lang="en-US" baseline="0" dirty="0" smtClean="0"/>
              <a:t> stage</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146</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Radio resource</a:t>
            </a:r>
            <a:r>
              <a:rPr lang="en-US" baseline="0" dirty="0" smtClean="0"/>
              <a:t> control state machine is important in determining cellular radio resource usage and UE energy consumption.</a:t>
            </a:r>
          </a:p>
          <a:p>
            <a:endParaRPr lang="en-US" dirty="0" smtClean="0"/>
          </a:p>
          <a:p>
            <a:r>
              <a:rPr lang="en-US" dirty="0" smtClean="0"/>
              <a:t>We need to understand two terms used in this study.</a:t>
            </a:r>
          </a:p>
          <a:p>
            <a:r>
              <a:rPr lang="en-US" dirty="0" smtClean="0"/>
              <a:t>Promotion is …</a:t>
            </a:r>
          </a:p>
          <a:p>
            <a:endParaRPr lang="en-US" dirty="0" smtClean="0"/>
          </a:p>
          <a:p>
            <a:r>
              <a:rPr lang="en-US" dirty="0" smtClean="0"/>
              <a:t>Tail is defined to be the period that</a:t>
            </a:r>
            <a:r>
              <a:rPr lang="en-US" baseline="0" dirty="0" smtClean="0"/>
              <a:t> UE </a:t>
            </a:r>
            <a:r>
              <a:rPr lang="en-US" baseline="0" dirty="0" err="1" smtClean="0"/>
              <a:t>continus</a:t>
            </a:r>
            <a:r>
              <a:rPr lang="en-US" baseline="0" dirty="0" smtClean="0"/>
              <a:t> to stay in the high-power state</a:t>
            </a:r>
          </a:p>
        </p:txBody>
      </p:sp>
      <p:sp>
        <p:nvSpPr>
          <p:cNvPr id="4" name="Slide Number Placeholder 3"/>
          <p:cNvSpPr>
            <a:spLocks noGrp="1"/>
          </p:cNvSpPr>
          <p:nvPr>
            <p:ph type="sldNum" sz="quarter" idx="10"/>
          </p:nvPr>
        </p:nvSpPr>
        <p:spPr/>
        <p:txBody>
          <a:bodyPr/>
          <a:lstStyle/>
          <a:p>
            <a:fld id="{E2C1D978-99FA-E142-AB1B-2944B3010800}" type="slidenum">
              <a:rPr lang="en-US" smtClean="0"/>
              <a:t>147</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explore which application or progress generates</a:t>
            </a:r>
            <a:r>
              <a:rPr lang="en-US" baseline="0" dirty="0" smtClean="0"/>
              <a:t> most of the screen-off packets</a:t>
            </a:r>
          </a:p>
          <a:p>
            <a:endParaRPr lang="en-US" baseline="0" dirty="0" smtClean="0"/>
          </a:p>
          <a:p>
            <a:r>
              <a:rPr lang="en-US" baseline="0" dirty="0" smtClean="0"/>
              <a:t>Group app names into category</a:t>
            </a:r>
          </a:p>
          <a:p>
            <a:endParaRPr lang="en-US" baseline="0" dirty="0" smtClean="0"/>
          </a:p>
          <a:p>
            <a:r>
              <a:rPr lang="en-US" baseline="0" dirty="0" smtClean="0"/>
              <a:t>But having a large number of packets does not mean a big impact on energy consumption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148</a:t>
            </a:fld>
            <a:endParaRPr lang="en-US"/>
          </a:p>
        </p:txBody>
      </p:sp>
    </p:spTree>
    <p:extLst>
      <p:ext uri="{BB962C8B-B14F-4D97-AF65-F5344CB8AC3E}">
        <p14:creationId xmlns:p14="http://schemas.microsoft.com/office/powerpoint/2010/main" val="257344715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further investigate the</a:t>
            </a:r>
            <a:r>
              <a:rPr lang="en-US" baseline="0" dirty="0" smtClean="0"/>
              <a:t> e</a:t>
            </a:r>
            <a:r>
              <a:rPr lang="en-US" dirty="0" smtClean="0"/>
              <a:t>nergy impact of top screen-off processes.</a:t>
            </a:r>
          </a:p>
          <a:p>
            <a:endParaRPr lang="en-US" dirty="0" smtClean="0"/>
          </a:p>
          <a:p>
            <a:r>
              <a:rPr lang="en-US" dirty="0" smtClean="0"/>
              <a:t>In the table, red bar represents</a:t>
            </a:r>
            <a:r>
              <a:rPr lang="en-US" baseline="0" dirty="0" smtClean="0"/>
              <a:t> the energy overhead, blue bar represents the burst count.</a:t>
            </a:r>
          </a:p>
          <a:p>
            <a:r>
              <a:rPr lang="en-US" baseline="0" dirty="0" smtClean="0"/>
              <a:t>We can observe clear differences among applications.</a:t>
            </a:r>
            <a:endParaRPr lang="en-US" dirty="0" smtClean="0"/>
          </a:p>
          <a:p>
            <a:endParaRPr lang="en-US" dirty="0" smtClean="0"/>
          </a:p>
          <a:p>
            <a:r>
              <a:rPr lang="en-US" dirty="0" smtClean="0"/>
              <a:t>We</a:t>
            </a:r>
            <a:r>
              <a:rPr lang="en-US" baseline="0" dirty="0" smtClean="0"/>
              <a:t> classify the applications to be 2 groups, based on their traffic pattern, the scattered group and the gathered group.</a:t>
            </a:r>
          </a:p>
          <a:p>
            <a:endParaRPr lang="en-US" baseline="0" dirty="0" smtClean="0"/>
          </a:p>
          <a:p>
            <a:r>
              <a:rPr lang="en-US" baseline="0" dirty="0" smtClean="0"/>
              <a:t>Comparing the two groups, we notice that although the total number of packets are comparable, scattered group includes significantly higher number of bursts incurring high energy impact.</a:t>
            </a:r>
          </a:p>
        </p:txBody>
      </p:sp>
      <p:sp>
        <p:nvSpPr>
          <p:cNvPr id="4" name="Slide Number Placeholder 3"/>
          <p:cNvSpPr>
            <a:spLocks noGrp="1"/>
          </p:cNvSpPr>
          <p:nvPr>
            <p:ph type="sldNum" sz="quarter" idx="10"/>
          </p:nvPr>
        </p:nvSpPr>
        <p:spPr/>
        <p:txBody>
          <a:bodyPr/>
          <a:lstStyle/>
          <a:p>
            <a:fld id="{E2C1D978-99FA-E142-AB1B-2944B3010800}" type="slidenum">
              <a:rPr lang="en-US" smtClean="0"/>
              <a:t>149</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Comparing these two applications</a:t>
            </a:r>
          </a:p>
        </p:txBody>
      </p:sp>
      <p:sp>
        <p:nvSpPr>
          <p:cNvPr id="4" name="Slide Number Placeholder 3"/>
          <p:cNvSpPr>
            <a:spLocks noGrp="1"/>
          </p:cNvSpPr>
          <p:nvPr>
            <p:ph type="sldNum" sz="quarter" idx="10"/>
          </p:nvPr>
        </p:nvSpPr>
        <p:spPr/>
        <p:txBody>
          <a:bodyPr/>
          <a:lstStyle/>
          <a:p>
            <a:fld id="{E2C1D978-99FA-E142-AB1B-2944B3010800}" type="slidenum">
              <a:rPr lang="en-US" smtClean="0"/>
              <a:t>150</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the screen-off</a:t>
            </a:r>
            <a:r>
              <a:rPr lang="en-US" baseline="0" dirty="0" smtClean="0"/>
              <a:t> traffic of one social network app consumes 5% of the total energy of applications in both screen-on and screen-off stages.</a:t>
            </a:r>
          </a:p>
          <a:p>
            <a:r>
              <a:rPr lang="en-US" baseline="0" dirty="0" smtClean="0"/>
              <a:t>However, another multimedia streaming app with more screen-off packets consumes only 0.1% of the total energy.</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151</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the screen-off traffic consumes significant amount of UE energy and radio</a:t>
            </a:r>
            <a:r>
              <a:rPr lang="en-US" baseline="0" dirty="0" smtClean="0"/>
              <a:t> resources,</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153</a:t>
            </a:fld>
            <a:endParaRPr lang="en-US"/>
          </a:p>
        </p:txBody>
      </p:sp>
    </p:spTree>
    <p:extLst>
      <p:ext uri="{BB962C8B-B14F-4D97-AF65-F5344CB8AC3E}">
        <p14:creationId xmlns:p14="http://schemas.microsoft.com/office/powerpoint/2010/main" val="2543525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knowledge of cellular network performance</a:t>
            </a:r>
            <a:r>
              <a:rPr lang="en-US" baseline="0" dirty="0" smtClean="0"/>
              <a:t> obtained from MobiPerf data set,</a:t>
            </a:r>
            <a:endParaRPr lang="en-US" dirty="0" smtClean="0"/>
          </a:p>
          <a:p>
            <a:r>
              <a:rPr lang="en-US" dirty="0" smtClean="0"/>
              <a:t>we</a:t>
            </a:r>
            <a:r>
              <a:rPr lang="en-US" baseline="0" dirty="0" smtClean="0"/>
              <a:t> anatomize the smartphone application performance to identify its bottlenecks.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14</a:t>
            </a:fld>
            <a:endParaRPr lang="en-US"/>
          </a:p>
        </p:txBody>
      </p:sp>
    </p:spTree>
    <p:extLst>
      <p:ext uri="{BB962C8B-B14F-4D97-AF65-F5344CB8AC3E}">
        <p14:creationId xmlns:p14="http://schemas.microsoft.com/office/powerpoint/2010/main" val="288804891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154</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155</a:t>
            </a:fld>
            <a:endParaRPr lang="en-US"/>
          </a:p>
        </p:txBody>
      </p:sp>
    </p:spTree>
    <p:extLst>
      <p:ext uri="{BB962C8B-B14F-4D97-AF65-F5344CB8AC3E}">
        <p14:creationId xmlns:p14="http://schemas.microsoft.com/office/powerpoint/2010/main" val="3252601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Web</a:t>
            </a:r>
            <a:r>
              <a:rPr lang="en-US" baseline="0" dirty="0" smtClean="0"/>
              <a:t> browsing is one of the most important application on smartphones.</a:t>
            </a:r>
          </a:p>
          <a:p>
            <a:r>
              <a:rPr lang="en-US" baseline="0" dirty="0" smtClean="0"/>
              <a:t>However, it is not straightforward to </a:t>
            </a:r>
            <a:r>
              <a:rPr lang="en-US" dirty="0" smtClean="0"/>
              <a:t>quantitatively </a:t>
            </a:r>
            <a:r>
              <a:rPr lang="en-US" dirty="0" smtClean="0"/>
              <a:t>measure and break down </a:t>
            </a:r>
            <a:r>
              <a:rPr lang="en-US" dirty="0" smtClean="0"/>
              <a:t>web browsing performance.</a:t>
            </a:r>
          </a:p>
          <a:p>
            <a:endParaRPr lang="en-US" dirty="0" smtClean="0"/>
          </a:p>
          <a:p>
            <a:r>
              <a:rPr lang="en-US" dirty="0" smtClean="0"/>
              <a:t>1 2 3 4 5</a:t>
            </a:r>
          </a:p>
          <a:p>
            <a:endParaRPr lang="en-US" dirty="0" smtClean="0"/>
          </a:p>
          <a:p>
            <a:r>
              <a:rPr lang="en-US" dirty="0" smtClean="0"/>
              <a:t>The web browsing performance is affected by client configuration, network condition, server configuration and content customization.</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the key</a:t>
            </a:r>
            <a:r>
              <a:rPr lang="en-US" baseline="0" dirty="0" smtClean="0"/>
              <a:t> challenges of web browsing performance analysis is that</a:t>
            </a:r>
          </a:p>
          <a:p>
            <a:r>
              <a:rPr lang="en-US" baseline="0" dirty="0" smtClean="0"/>
              <a:t>Multiple factors mentioned earlier have joint impact.</a:t>
            </a:r>
          </a:p>
          <a:p>
            <a:r>
              <a:rPr lang="en-US" baseline="0" dirty="0" smtClean="0"/>
              <a:t>We are also in lack of low-level information, </a:t>
            </a:r>
          </a:p>
          <a:p>
            <a:r>
              <a:rPr lang="en-US" baseline="0" dirty="0" smtClean="0"/>
              <a:t>such as that there is no visibility into link layer</a:t>
            </a:r>
          </a:p>
          <a:p>
            <a:r>
              <a:rPr lang="en-US" baseline="0" dirty="0" smtClean="0"/>
              <a:t>And it is difficult to instrument client OS and application, unlike desktop environments.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16</a:t>
            </a:fld>
            <a:endParaRPr lang="en-US"/>
          </a:p>
        </p:txBody>
      </p:sp>
    </p:spTree>
    <p:extLst>
      <p:ext uri="{BB962C8B-B14F-4D97-AF65-F5344CB8AC3E}">
        <p14:creationId xmlns:p14="http://schemas.microsoft.com/office/powerpoint/2010/main" val="326770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isolate</a:t>
            </a:r>
            <a:r>
              <a:rPr lang="en-US" baseline="0" dirty="0" smtClean="0"/>
              <a:t> the impact of individual factors, we choose to vary one factor at a time while fixing all others.</a:t>
            </a:r>
          </a:p>
          <a:p>
            <a:endParaRPr lang="en-US" baseline="0" dirty="0" smtClean="0"/>
          </a:p>
          <a:p>
            <a:r>
              <a:rPr lang="en-US" baseline="0" dirty="0" smtClean="0"/>
              <a:t>Given that cellular network condition is highly variable, we use WiFi network to simulate cellular via </a:t>
            </a:r>
            <a:r>
              <a:rPr lang="en-US" baseline="0" dirty="0" err="1" smtClean="0"/>
              <a:t>iptables</a:t>
            </a:r>
            <a:r>
              <a:rPr lang="en-US" baseline="0" dirty="0" smtClean="0"/>
              <a:t> by adding additional delay and packet loss, </a:t>
            </a:r>
          </a:p>
          <a:p>
            <a:r>
              <a:rPr lang="en-US" baseline="0" dirty="0" smtClean="0"/>
              <a:t>because WiFi performance is more stable</a:t>
            </a:r>
          </a:p>
          <a:p>
            <a:endParaRPr lang="en-US" baseline="0" dirty="0" smtClean="0"/>
          </a:p>
          <a:p>
            <a:r>
              <a:rPr lang="en-US" baseline="0" dirty="0" smtClean="0"/>
              <a:t>In terms of client settings, we are able to control the TCP concurrency settings</a:t>
            </a:r>
          </a:p>
          <a:p>
            <a:endParaRPr lang="en-US" baseline="0" dirty="0" smtClean="0"/>
          </a:p>
          <a:p>
            <a:r>
              <a:rPr lang="en-US" baseline="0" dirty="0" smtClean="0"/>
              <a:t>We also change the server’s configurations to control the compression mode and server allowed parallelism.</a:t>
            </a:r>
          </a:p>
          <a:p>
            <a:endParaRPr lang="en-US" baseline="0" dirty="0" smtClean="0"/>
          </a:p>
          <a:p>
            <a:r>
              <a:rPr lang="en-US" baseline="0" dirty="0" smtClean="0"/>
              <a:t>We also mirror the top 20 popular website and host their static snapshots locally to cope with their dynamic contents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17</a:t>
            </a:fld>
            <a:endParaRPr lang="en-US"/>
          </a:p>
        </p:txBody>
      </p:sp>
    </p:spTree>
    <p:extLst>
      <p:ext uri="{BB962C8B-B14F-4D97-AF65-F5344CB8AC3E}">
        <p14:creationId xmlns:p14="http://schemas.microsoft.com/office/powerpoint/2010/main" val="3742356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In</a:t>
            </a:r>
            <a:r>
              <a:rPr lang="en-US" baseline="0" dirty="0" smtClean="0"/>
              <a:t> order to identify the performance bottlenecks, we break down the page loading time into 4 components.</a:t>
            </a:r>
            <a:endParaRPr lang="en-US" dirty="0" smtClean="0"/>
          </a:p>
          <a:p>
            <a:pPr lvl="0"/>
            <a:r>
              <a:rPr lang="en-US" dirty="0" smtClean="0"/>
              <a:t>DNS lookup time shows the total</a:t>
            </a:r>
            <a:r>
              <a:rPr lang="en-US" baseline="0" dirty="0" smtClean="0"/>
              <a:t> time of domain resolutions inside a web session.</a:t>
            </a:r>
            <a:endParaRPr lang="en-US" dirty="0" smtClean="0"/>
          </a:p>
          <a:p>
            <a:pPr lvl="0"/>
            <a:r>
              <a:rPr lang="en-US" dirty="0" smtClean="0"/>
              <a:t>TCP handshake time</a:t>
            </a:r>
            <a:r>
              <a:rPr lang="en-US" baseline="0" dirty="0" smtClean="0"/>
              <a:t> is the total time to establish all required connections.</a:t>
            </a:r>
            <a:endParaRPr lang="en-US" dirty="0" smtClean="0"/>
          </a:p>
          <a:p>
            <a:pPr lvl="0"/>
            <a:r>
              <a:rPr lang="en-US" dirty="0" smtClean="0"/>
              <a:t>TCP idling time mainly</a:t>
            </a:r>
            <a:r>
              <a:rPr lang="en-US" baseline="0" dirty="0" smtClean="0"/>
              <a:t> comes from client rendering HTML contents and execute JavaScript</a:t>
            </a:r>
          </a:p>
          <a:p>
            <a:pPr lvl="0"/>
            <a:r>
              <a:rPr lang="en-US" dirty="0" smtClean="0"/>
              <a:t>TCP transfer time is</a:t>
            </a:r>
            <a:r>
              <a:rPr lang="en-US" baseline="0" dirty="0" smtClean="0"/>
              <a:t> the time to download web objects.</a:t>
            </a:r>
            <a:endParaRPr lang="en-US" dirty="0" smtClean="0"/>
          </a:p>
          <a:p>
            <a:endParaRPr lang="en-US" baseline="0" dirty="0" smtClean="0"/>
          </a:p>
          <a:p>
            <a:r>
              <a:rPr lang="en-US" baseline="0" dirty="0" smtClean="0"/>
              <a:t>However, there may be multiple connections within each web transaction, so we use a TCP flow analysis technique to normalize the 4 components.</a:t>
            </a:r>
          </a:p>
          <a:p>
            <a:r>
              <a:rPr lang="en-US" dirty="0" smtClean="0"/>
              <a:t>In</a:t>
            </a:r>
            <a:r>
              <a:rPr lang="en-US" baseline="0" dirty="0" smtClean="0"/>
              <a:t> the figure, the web session contains two object, </a:t>
            </a:r>
            <a:r>
              <a:rPr lang="en-US" baseline="0" dirty="0" err="1" smtClean="0"/>
              <a:t>index.html</a:t>
            </a:r>
            <a:r>
              <a:rPr lang="en-US" baseline="0" dirty="0" smtClean="0"/>
              <a:t> and </a:t>
            </a:r>
            <a:r>
              <a:rPr lang="en-US" baseline="0" dirty="0" err="1" smtClean="0"/>
              <a:t>logo.png</a:t>
            </a:r>
            <a:r>
              <a:rPr lang="en-US" baseline="0" dirty="0" smtClean="0"/>
              <a:t> embedded in the index.</a:t>
            </a:r>
          </a:p>
          <a:p>
            <a:r>
              <a:rPr lang="en-US" baseline="0" dirty="0" smtClean="0"/>
              <a:t>Ta and </a:t>
            </a:r>
            <a:r>
              <a:rPr lang="en-US" baseline="0" dirty="0" err="1" smtClean="0"/>
              <a:t>tb</a:t>
            </a:r>
            <a:r>
              <a:rPr lang="en-US" baseline="0" dirty="0" smtClean="0"/>
              <a:t> are the two DNS lookup time in the two flows.</a:t>
            </a:r>
          </a:p>
          <a:p>
            <a:r>
              <a:rPr lang="en-US" baseline="0" dirty="0" smtClean="0"/>
              <a:t>T1 and T2 are the flow duration of two flows.</a:t>
            </a:r>
          </a:p>
          <a:p>
            <a:r>
              <a:rPr lang="en-US" baseline="0" dirty="0" smtClean="0"/>
              <a:t>T is the actual page loading time.</a:t>
            </a:r>
          </a:p>
          <a:p>
            <a:r>
              <a:rPr lang="en-US" baseline="0" dirty="0" smtClean="0"/>
              <a:t>We normalize the new DNS time using the formula here</a:t>
            </a:r>
          </a:p>
        </p:txBody>
      </p:sp>
      <p:sp>
        <p:nvSpPr>
          <p:cNvPr id="4" name="Slide Number Placeholder 3"/>
          <p:cNvSpPr>
            <a:spLocks noGrp="1"/>
          </p:cNvSpPr>
          <p:nvPr>
            <p:ph type="sldNum" sz="quarter" idx="10"/>
          </p:nvPr>
        </p:nvSpPr>
        <p:spPr/>
        <p:txBody>
          <a:bodyPr/>
          <a:lstStyle/>
          <a:p>
            <a:fld id="{770C1E7F-2EBE-8C44-BCC6-B9D1BC8EB751}" type="slidenum">
              <a:rPr lang="en-US" smtClean="0"/>
              <a:t>18</a:t>
            </a:fld>
            <a:endParaRPr lang="en-US"/>
          </a:p>
        </p:txBody>
      </p:sp>
    </p:spTree>
    <p:extLst>
      <p:ext uri="{BB962C8B-B14F-4D97-AF65-F5344CB8AC3E}">
        <p14:creationId xmlns:p14="http://schemas.microsoft.com/office/powerpoint/2010/main" val="2195810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then breakdown the web browsing performance into four components using the aforementioned analysis methodology.</a:t>
            </a:r>
          </a:p>
          <a:p>
            <a:endParaRPr lang="en-US" baseline="0" dirty="0" smtClean="0"/>
          </a:p>
          <a:p>
            <a:r>
              <a:rPr lang="en-US" baseline="0" dirty="0" smtClean="0"/>
              <a:t>We measure the web browsing performance of 5 smartphones and 20 most popular websites.</a:t>
            </a:r>
          </a:p>
          <a:p>
            <a:r>
              <a:rPr lang="en-US" baseline="0" dirty="0" smtClean="0"/>
              <a:t>Here we only show the best and worst performance of all smartphones and two representative websites, </a:t>
            </a:r>
          </a:p>
          <a:p>
            <a:r>
              <a:rPr lang="en-US" baseline="0" dirty="0" smtClean="0"/>
              <a:t>one is a very simple website, and the other is a more complex and content-rich website.</a:t>
            </a:r>
          </a:p>
          <a:p>
            <a:endParaRPr lang="en-US" baseline="0" dirty="0" smtClean="0"/>
          </a:p>
          <a:p>
            <a:r>
              <a:rPr lang="en-US" baseline="0" dirty="0" smtClean="0"/>
              <a:t>1 we can observe that TCP transfer time and TCP idle time are the two major components in the page loading time</a:t>
            </a:r>
          </a:p>
          <a:p>
            <a:r>
              <a:rPr lang="en-US" baseline="0" dirty="0" smtClean="0"/>
              <a:t>As expected, complex website takes higher TCP transfer time to download and more TCP idle time to render.</a:t>
            </a:r>
          </a:p>
          <a:p>
            <a:r>
              <a:rPr lang="en-US" baseline="0" dirty="0" smtClean="0"/>
              <a:t>2 comparing the two devices, the TCP transfer time difference is smaller than that of the TCP idle time for the same website, which indicates that</a:t>
            </a:r>
          </a:p>
          <a:p>
            <a:r>
              <a:rPr lang="en-US" baseline="0" dirty="0" smtClean="0"/>
              <a:t>the HTML rendering and JavaScript execution speed difference is the main reason for two smartphone having different page loading time in the same network condition.</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first take a look at the smartphone ecosystem.</a:t>
            </a:r>
          </a:p>
          <a:p>
            <a:r>
              <a:rPr lang="en-US" dirty="0" smtClean="0"/>
              <a:t>Customer is centered by a, b, c, d</a:t>
            </a:r>
          </a:p>
          <a:p>
            <a:r>
              <a:rPr lang="en-US" dirty="0" smtClean="0"/>
              <a:t>Customer</a:t>
            </a:r>
            <a:r>
              <a:rPr lang="en-US" baseline="0" dirty="0" smtClean="0"/>
              <a:t> wishes to have the applications running on their smartphones be fast and energy efficient.</a:t>
            </a:r>
          </a:p>
          <a:p>
            <a:endParaRPr lang="en-US" baseline="0" dirty="0" smtClean="0"/>
          </a:p>
          <a:p>
            <a:r>
              <a:rPr lang="en-US" baseline="0" dirty="0" smtClean="0"/>
              <a:t>Smartphone vendors want to optimize the smartphone hardware and OS design to enable good user experience.</a:t>
            </a:r>
          </a:p>
          <a:p>
            <a:r>
              <a:rPr lang="en-US" baseline="0" dirty="0" smtClean="0"/>
              <a:t>Application developers want to attract more users to boost their revenue</a:t>
            </a:r>
          </a:p>
          <a:p>
            <a:r>
              <a:rPr lang="en-US" baseline="0" dirty="0" smtClean="0"/>
              <a:t>Mobile carriers, such as AT&amp;T, Verizon, T-Mobile want to provide good network performance to users, without their network being overloaded and incurring high cost.</a:t>
            </a:r>
          </a:p>
          <a:p>
            <a:r>
              <a:rPr lang="en-US" baseline="0" dirty="0" smtClean="0"/>
              <a:t>Content providers wish to optimize their content design to attract more users as well.</a:t>
            </a:r>
          </a:p>
          <a:p>
            <a:endParaRPr lang="en-US" baseline="0" dirty="0" smtClean="0"/>
          </a:p>
          <a:p>
            <a:r>
              <a:rPr lang="en-US" baseline="0" dirty="0" smtClean="0"/>
              <a:t>Inside this ecosystem, application performance and power efficiency are very important.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a:t>
            </a:fld>
            <a:endParaRPr lang="en-US"/>
          </a:p>
        </p:txBody>
      </p:sp>
    </p:spTree>
    <p:extLst>
      <p:ext uri="{BB962C8B-B14F-4D97-AF65-F5344CB8AC3E}">
        <p14:creationId xmlns:p14="http://schemas.microsoft.com/office/powerpoint/2010/main" val="3631567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summarize</a:t>
            </a:r>
            <a:r>
              <a:rPr lang="en-US" baseline="0" dirty="0" smtClean="0"/>
              <a:t> the main lessons we learnt from the web browsing performance study.</a:t>
            </a:r>
          </a:p>
          <a:p>
            <a:r>
              <a:rPr lang="en-US" baseline="0" dirty="0" smtClean="0"/>
              <a:t>And in the thesis, we also talked about other types of applications on smartphones, such as video and VoIP.</a:t>
            </a:r>
          </a:p>
          <a:p>
            <a:endParaRPr lang="en-US" baseline="0" dirty="0" smtClean="0"/>
          </a:p>
          <a:p>
            <a:r>
              <a:rPr lang="en-US" baseline="0" dirty="0" smtClean="0"/>
              <a:t>For web browsing, we have observed that client execution and data download are the two major performance bottlenecks for 3G networks.</a:t>
            </a:r>
          </a:p>
          <a:p>
            <a:r>
              <a:rPr lang="en-US" baseline="0" dirty="0" smtClean="0"/>
              <a:t>And we also studied the web browsing performance for LTE networks and the data download bottleneck has become less critical due to LTE’s high bandwidth.</a:t>
            </a:r>
          </a:p>
          <a:p>
            <a:endParaRPr lang="en-US" baseline="0" dirty="0" smtClean="0"/>
          </a:p>
          <a:p>
            <a:r>
              <a:rPr lang="en-US" baseline="0" dirty="0" smtClean="0"/>
              <a:t>We also observe that high TCP concurrency and compressing web contents helps improves web performance.</a:t>
            </a:r>
          </a:p>
          <a:p>
            <a:endParaRPr lang="en-US" baseline="0" dirty="0" smtClean="0"/>
          </a:p>
          <a:p>
            <a:r>
              <a:rPr lang="en-US" baseline="0" dirty="0" smtClean="0"/>
              <a:t>In addition, we find that content customization and optimization techniques such as data URL scheme, </a:t>
            </a:r>
            <a:r>
              <a:rPr lang="en-US" baseline="0" dirty="0" err="1" smtClean="0"/>
              <a:t>minification</a:t>
            </a:r>
            <a:r>
              <a:rPr lang="en-US" baseline="0" dirty="0" smtClean="0"/>
              <a:t> and redirection reduction is beneficial for improving web performance as well.</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Following</a:t>
            </a:r>
            <a:r>
              <a:rPr lang="en-US" baseline="0" dirty="0" smtClean="0"/>
              <a:t> the previous discussion on cellular network performance and smartphone application performance,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present our in-depth study of LTE networks to understand the </a:t>
            </a:r>
            <a:r>
              <a:rPr lang="en-US" sz="1200" b="0" kern="1200" dirty="0" smtClean="0">
                <a:solidFill>
                  <a:schemeClr val="tx1"/>
                </a:solidFill>
                <a:effectLst/>
                <a:latin typeface="+mn-lt"/>
                <a:ea typeface="+mn-ea"/>
                <a:cs typeface="+mn-cs"/>
              </a:rPr>
              <a:t>Effect of Network Protocol and Application Behavior on Performance with a large-scale</a:t>
            </a:r>
            <a:r>
              <a:rPr lang="en-US" sz="1200" b="0" kern="1200" baseline="0" dirty="0" smtClean="0">
                <a:solidFill>
                  <a:schemeClr val="tx1"/>
                </a:solidFill>
                <a:effectLst/>
                <a:latin typeface="+mn-lt"/>
                <a:ea typeface="+mn-ea"/>
                <a:cs typeface="+mn-cs"/>
              </a:rPr>
              <a:t> real-world data set.</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21</a:t>
            </a:fld>
            <a:endParaRPr lang="en-US"/>
          </a:p>
        </p:txBody>
      </p:sp>
    </p:spTree>
    <p:extLst>
      <p:ext uri="{BB962C8B-B14F-4D97-AF65-F5344CB8AC3E}">
        <p14:creationId xmlns:p14="http://schemas.microsoft.com/office/powerpoint/2010/main" val="267533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a little background for LTE.</a:t>
            </a:r>
          </a:p>
          <a:p>
            <a:r>
              <a:rPr lang="en-US" baseline="0" dirty="0" smtClean="0"/>
              <a:t>LTE </a:t>
            </a:r>
            <a:r>
              <a:rPr lang="en-US" baseline="0" dirty="0" smtClean="0"/>
              <a:t>stands for Long Term Evolution. Back in 2004, 4G LTE is initiated by 3GPP.</a:t>
            </a:r>
          </a:p>
          <a:p>
            <a:r>
              <a:rPr lang="en-US" baseline="0" dirty="0" smtClean="0"/>
              <a:t>The design goal for LTE is quite promising, with 100Mbps downlink, 50Mbps uplink and &lt;5ms user-plane latency.</a:t>
            </a:r>
          </a:p>
          <a:p>
            <a:endParaRPr lang="en-US" baseline="0" dirty="0" smtClean="0"/>
          </a:p>
          <a:p>
            <a:r>
              <a:rPr lang="en-US" baseline="0" dirty="0" smtClean="0"/>
              <a:t>Since 2009, LTE has entered commercial markets and now available in more than 10 countries, with more countries ongoing or planned.</a:t>
            </a:r>
          </a:p>
          <a:p>
            <a:r>
              <a:rPr lang="en-US" baseline="0" dirty="0" smtClean="0"/>
              <a:t>It is anticipated to become the first truly global mobile phone standard and is a future </a:t>
            </a:r>
            <a:r>
              <a:rPr lang="en-US" baseline="0" dirty="0" smtClean="0"/>
              <a:t>trend</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22</a:t>
            </a:fld>
            <a:endParaRPr lang="en-US"/>
          </a:p>
        </p:txBody>
      </p:sp>
    </p:spTree>
    <p:extLst>
      <p:ext uri="{BB962C8B-B14F-4D97-AF65-F5344CB8AC3E}">
        <p14:creationId xmlns:p14="http://schemas.microsoft.com/office/powerpoint/2010/main" val="814507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LTE has only</a:t>
            </a:r>
            <a:r>
              <a:rPr lang="en-US" baseline="0" dirty="0" smtClean="0"/>
              <a:t> entered commercial markets a few years ago, it has not been extensively studied empirically in a deployed commercial network setting.</a:t>
            </a:r>
          </a:p>
          <a:p>
            <a:r>
              <a:rPr lang="en-US" baseline="0" dirty="0" smtClean="0"/>
              <a:t>We wish to study how network resources are utilized across different protocol layers for real users</a:t>
            </a:r>
          </a:p>
          <a:p>
            <a:r>
              <a:rPr lang="en-US" baseline="0" dirty="0" smtClean="0"/>
              <a:t>And evaluate the benefits of bandwidth improvement for mobile applications and essential network protocols to identify their limitations.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23</a:t>
            </a:fld>
            <a:endParaRPr lang="en-US"/>
          </a:p>
        </p:txBody>
      </p:sp>
    </p:spTree>
    <p:extLst>
      <p:ext uri="{BB962C8B-B14F-4D97-AF65-F5344CB8AC3E}">
        <p14:creationId xmlns:p14="http://schemas.microsoft.com/office/powerpoint/2010/main" val="716617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by introducing</a:t>
            </a:r>
            <a:r>
              <a:rPr lang="en-US" baseline="0" dirty="0" smtClean="0"/>
              <a:t> the LTE network topology.</a:t>
            </a:r>
          </a:p>
          <a:p>
            <a:endParaRPr lang="en-US" baseline="0" dirty="0" smtClean="0"/>
          </a:p>
          <a:p>
            <a:r>
              <a:rPr lang="en-US" baseline="0" dirty="0" smtClean="0"/>
              <a:t>UE or user equipment is connected with the </a:t>
            </a:r>
            <a:r>
              <a:rPr lang="en-US" baseline="0" dirty="0" err="1" smtClean="0"/>
              <a:t>eNB</a:t>
            </a:r>
            <a:r>
              <a:rPr lang="en-US" baseline="0" dirty="0" smtClean="0"/>
              <a:t> in the Radio Access Network via wireless signals.</a:t>
            </a:r>
          </a:p>
          <a:p>
            <a:r>
              <a:rPr lang="en-US" baseline="0" dirty="0" smtClean="0"/>
              <a:t>The traffic then goes through the monitor, gateways, proxy and firewalls in the core network, before entering Internet.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24</a:t>
            </a:fld>
            <a:endParaRPr lang="en-US"/>
          </a:p>
        </p:txBody>
      </p:sp>
    </p:spTree>
    <p:extLst>
      <p:ext uri="{BB962C8B-B14F-4D97-AF65-F5344CB8AC3E}">
        <p14:creationId xmlns:p14="http://schemas.microsoft.com/office/powerpoint/2010/main" val="3562381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our data set is collected at the monitor side.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25</a:t>
            </a:fld>
            <a:endParaRPr lang="en-US"/>
          </a:p>
        </p:txBody>
      </p:sp>
    </p:spTree>
    <p:extLst>
      <p:ext uri="{BB962C8B-B14F-4D97-AF65-F5344CB8AC3E}">
        <p14:creationId xmlns:p14="http://schemas.microsoft.com/office/powerpoint/2010/main" val="2474129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 set covers a fixed set of 22</a:t>
            </a:r>
            <a:r>
              <a:rPr lang="en-US" baseline="0" dirty="0" smtClean="0"/>
              <a:t> </a:t>
            </a:r>
            <a:r>
              <a:rPr lang="en-US" baseline="0" dirty="0" err="1" smtClean="0"/>
              <a:t>eNBs</a:t>
            </a:r>
            <a:r>
              <a:rPr lang="en-US" baseline="0" dirty="0" smtClean="0"/>
              <a:t> at a large metropolitan area in the U.S. with over 300,000 subscribers.</a:t>
            </a:r>
          </a:p>
          <a:p>
            <a:r>
              <a:rPr lang="en-US" baseline="0" dirty="0" smtClean="0"/>
              <a:t>There are 3.8 billion packets corresponding to 3TB of LTE traffic and the data set is collected over 10 consecutive days.</a:t>
            </a:r>
          </a:p>
          <a:p>
            <a:r>
              <a:rPr lang="en-US" baseline="0" dirty="0" smtClean="0"/>
              <a:t/>
            </a:r>
            <a:br>
              <a:rPr lang="en-US" baseline="0" dirty="0" smtClean="0"/>
            </a:br>
            <a:r>
              <a:rPr lang="en-US" baseline="0" dirty="0" smtClean="0"/>
              <a:t>The data includes IP and TCP/UDP packet header and HTTP header,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26</a:t>
            </a:fld>
            <a:endParaRPr lang="en-US"/>
          </a:p>
        </p:txBody>
      </p:sp>
    </p:spTree>
    <p:extLst>
      <p:ext uri="{BB962C8B-B14F-4D97-AF65-F5344CB8AC3E}">
        <p14:creationId xmlns:p14="http://schemas.microsoft.com/office/powerpoint/2010/main" val="1550554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notice one problem for LTE networks when</a:t>
            </a:r>
            <a:r>
              <a:rPr lang="en-US" baseline="0" dirty="0" smtClean="0"/>
              <a:t> transferring large-size objects.</a:t>
            </a:r>
          </a:p>
          <a:p>
            <a:r>
              <a:rPr lang="en-US" baseline="0" dirty="0" smtClean="0"/>
              <a:t>TCP uses a window to allow sending bytes without requiring acknowledgements of all previous bytes.</a:t>
            </a:r>
          </a:p>
          <a:p>
            <a:r>
              <a:rPr lang="en-US" baseline="0" dirty="0" smtClean="0"/>
              <a:t>Such unacknowledged TCP bytes can be called bytes in flight.</a:t>
            </a:r>
          </a:p>
          <a:p>
            <a:r>
              <a:rPr lang="en-US" baseline="0" dirty="0" smtClean="0"/>
              <a:t>In LTE networks, there are large buffers that can hold bytes in flight and in this figure, we can observe that when the bytes in flight grows, the RTT significantly increases.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27</a:t>
            </a:fld>
            <a:endParaRPr lang="en-US"/>
          </a:p>
        </p:txBody>
      </p:sp>
    </p:spTree>
    <p:extLst>
      <p:ext uri="{BB962C8B-B14F-4D97-AF65-F5344CB8AC3E}">
        <p14:creationId xmlns:p14="http://schemas.microsoft.com/office/powerpoint/2010/main" val="2141237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Such high queueing delay may cause unexpected</a:t>
            </a:r>
            <a:r>
              <a:rPr lang="en-US" baseline="0" dirty="0" smtClean="0"/>
              <a:t> TCP behavior.</a:t>
            </a:r>
          </a:p>
          <a:p>
            <a:endParaRPr lang="en-US" baseline="0" dirty="0" smtClean="0"/>
          </a:p>
          <a:p>
            <a:r>
              <a:rPr lang="en-US" baseline="0" dirty="0" smtClean="0"/>
              <a:t>Here is one example. This figure shows the TCP sequence number vs. time plot of an LTE user downloading a music file.</a:t>
            </a:r>
          </a:p>
          <a:p>
            <a:r>
              <a:rPr lang="en-US" baseline="0" dirty="0" smtClean="0"/>
              <a:t>Each dot in the figure corresponds to either a data packet or an ACK packet.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28</a:t>
            </a:fld>
            <a:endParaRPr lang="en-US"/>
          </a:p>
        </p:txBody>
      </p:sp>
    </p:spTree>
    <p:extLst>
      <p:ext uri="{BB962C8B-B14F-4D97-AF65-F5344CB8AC3E}">
        <p14:creationId xmlns:p14="http://schemas.microsoft.com/office/powerpoint/2010/main" val="1327447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vertical</a:t>
            </a:r>
            <a:r>
              <a:rPr lang="en-US" baseline="0" dirty="0" smtClean="0"/>
              <a:t> gap between data and ACK curve indicates the bytes in flight</a:t>
            </a:r>
          </a:p>
          <a:p>
            <a:r>
              <a:rPr lang="en-US" baseline="0" dirty="0" smtClean="0"/>
              <a:t>And we clearly see that the bytes in flight is growing as the downloading proceeds.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29</a:t>
            </a:fld>
            <a:endParaRPr lang="en-US"/>
          </a:p>
        </p:txBody>
      </p:sp>
    </p:spTree>
    <p:extLst>
      <p:ext uri="{BB962C8B-B14F-4D97-AF65-F5344CB8AC3E}">
        <p14:creationId xmlns:p14="http://schemas.microsoft.com/office/powerpoint/2010/main" val="4251208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performance and power characteristics of cellular networks and smartphone</a:t>
            </a:r>
            <a:r>
              <a:rPr lang="en-US" baseline="0" dirty="0" smtClean="0"/>
              <a:t> applications are not well studied</a:t>
            </a:r>
            <a:r>
              <a:rPr lang="en-US" dirty="0" smtClean="0"/>
              <a:t>, </a:t>
            </a:r>
          </a:p>
          <a:p>
            <a:r>
              <a:rPr lang="en-US" dirty="0" smtClean="0"/>
              <a:t>And this is especially true for the new LTE 4G networks </a:t>
            </a:r>
          </a:p>
          <a:p>
            <a:r>
              <a:rPr lang="en-US" dirty="0" smtClean="0"/>
              <a:t>There are some inherent differences between cellular networks and traditional</a:t>
            </a:r>
            <a:r>
              <a:rPr lang="en-US" baseline="0" dirty="0" smtClean="0"/>
              <a:t> wired or WiFi networks, similarly smartphone OS and applications also differ from their desktop/laptop counterparts.</a:t>
            </a:r>
          </a:p>
          <a:p>
            <a:endParaRPr lang="en-US" baseline="0" dirty="0" smtClean="0"/>
          </a:p>
          <a:p>
            <a:r>
              <a:rPr lang="en-US" baseline="0" dirty="0" smtClean="0"/>
              <a:t>In the meanwhile, many smartphone applications are making inefficient use of network, radio and power resources, mainly due to the unawareness of the cellular specific characteristics</a:t>
            </a:r>
          </a:p>
        </p:txBody>
      </p:sp>
      <p:sp>
        <p:nvSpPr>
          <p:cNvPr id="4" name="Slide Number Placeholder 3"/>
          <p:cNvSpPr>
            <a:spLocks noGrp="1"/>
          </p:cNvSpPr>
          <p:nvPr>
            <p:ph type="sldNum" sz="quarter" idx="10"/>
          </p:nvPr>
        </p:nvSpPr>
        <p:spPr/>
        <p:txBody>
          <a:bodyPr/>
          <a:lstStyle/>
          <a:p>
            <a:fld id="{770C1E7F-2EBE-8C44-BCC6-B9D1BC8EB751}" type="slidenum">
              <a:rPr lang="en-US" smtClean="0"/>
              <a:t>3</a:t>
            </a:fld>
            <a:endParaRPr lang="en-US"/>
          </a:p>
        </p:txBody>
      </p:sp>
    </p:spTree>
    <p:extLst>
      <p:ext uri="{BB962C8B-B14F-4D97-AF65-F5344CB8AC3E}">
        <p14:creationId xmlns:p14="http://schemas.microsoft.com/office/powerpoint/2010/main" val="895446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observe a packet loss at time 1 second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30</a:t>
            </a:fld>
            <a:endParaRPr lang="en-US"/>
          </a:p>
        </p:txBody>
      </p:sp>
    </p:spTree>
    <p:extLst>
      <p:ext uri="{BB962C8B-B14F-4D97-AF65-F5344CB8AC3E}">
        <p14:creationId xmlns:p14="http://schemas.microsoft.com/office/powerpoint/2010/main" val="1643495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based on TCP, when the sender detects that there is a packet loss,</a:t>
            </a:r>
          </a:p>
          <a:p>
            <a:r>
              <a:rPr lang="en-US" baseline="0" dirty="0" smtClean="0"/>
              <a:t>Fast retransmission would be triggered which allows it to directly send the lost segment to the receiver possibly preventing retransmission timeout.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31</a:t>
            </a:fld>
            <a:endParaRPr lang="en-US"/>
          </a:p>
        </p:txBody>
      </p:sp>
    </p:spTree>
    <p:extLst>
      <p:ext uri="{BB962C8B-B14F-4D97-AF65-F5344CB8AC3E}">
        <p14:creationId xmlns:p14="http://schemas.microsoft.com/office/powerpoint/2010/main" val="30803200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TCP uses RTT estimate to update retransmission</a:t>
            </a:r>
            <a:r>
              <a:rPr lang="en-US" baseline="0" dirty="0" smtClean="0"/>
              <a:t> timeout (RTO),</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example, when the lost segment is retransmitted, RTT is 262ms and RTO is 290ms.</a:t>
            </a:r>
            <a:endParaRPr lang="en-US" dirty="0" smtClean="0"/>
          </a:p>
          <a:p>
            <a:endParaRPr lang="en-US" baseline="0" dirty="0" smtClean="0"/>
          </a:p>
          <a:p>
            <a:r>
              <a:rPr lang="en-US" baseline="0" dirty="0" smtClean="0"/>
              <a:t>However, TCP does not update RTO based on duplicate ACKs.</a:t>
            </a:r>
          </a:p>
          <a:p>
            <a:r>
              <a:rPr lang="en-US" baseline="0" dirty="0" smtClean="0"/>
              <a:t>Notice that the duplicate ACKs are generated by the reception of the data packets sent AFTER the lost segment.</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32</a:t>
            </a:fld>
            <a:endParaRPr lang="en-US"/>
          </a:p>
        </p:txBody>
      </p:sp>
    </p:spTree>
    <p:extLst>
      <p:ext uri="{BB962C8B-B14F-4D97-AF65-F5344CB8AC3E}">
        <p14:creationId xmlns:p14="http://schemas.microsoft.com/office/powerpoint/2010/main" val="1770059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given</a:t>
            </a:r>
            <a:r>
              <a:rPr lang="en-US" baseline="0" dirty="0" smtClean="0"/>
              <a:t> that the RTT is growing and by the time the ACK of the retransmitted segment is back,</a:t>
            </a:r>
          </a:p>
          <a:p>
            <a:r>
              <a:rPr lang="en-US" baseline="0" dirty="0" smtClean="0"/>
              <a:t>RTT has increased to 356ms, while RTO is not updated.</a:t>
            </a:r>
          </a:p>
          <a:p>
            <a:r>
              <a:rPr lang="en-US" baseline="0" dirty="0" smtClean="0"/>
              <a:t>Since RTT is larger than RTO now, there is unexpected retransmission timeout.</a:t>
            </a:r>
          </a:p>
          <a:p>
            <a:r>
              <a:rPr lang="en-US" baseline="0" dirty="0" smtClean="0"/>
              <a:t>It is called unexpected because the purpose of fast retransmission is to prevent such timeout to happen.</a:t>
            </a:r>
          </a:p>
          <a:p>
            <a:r>
              <a:rPr lang="en-US" baseline="0" dirty="0" smtClean="0"/>
              <a:t>After timeout, the congestion window would drop to 1 segment size, triggering slow start, which hurt TCP performance</a:t>
            </a:r>
          </a:p>
        </p:txBody>
      </p:sp>
      <p:sp>
        <p:nvSpPr>
          <p:cNvPr id="4" name="Slide Number Placeholder 3"/>
          <p:cNvSpPr>
            <a:spLocks noGrp="1"/>
          </p:cNvSpPr>
          <p:nvPr>
            <p:ph type="sldNum" sz="quarter" idx="10"/>
          </p:nvPr>
        </p:nvSpPr>
        <p:spPr/>
        <p:txBody>
          <a:bodyPr/>
          <a:lstStyle/>
          <a:p>
            <a:fld id="{770C1E7F-2EBE-8C44-BCC6-B9D1BC8EB751}" type="slidenum">
              <a:rPr lang="en-US" smtClean="0"/>
              <a:t>33</a:t>
            </a:fld>
            <a:endParaRPr lang="en-US"/>
          </a:p>
        </p:txBody>
      </p:sp>
    </p:spTree>
    <p:extLst>
      <p:ext uri="{BB962C8B-B14F-4D97-AF65-F5344CB8AC3E}">
        <p14:creationId xmlns:p14="http://schemas.microsoft.com/office/powerpoint/2010/main" val="986022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our</a:t>
            </a:r>
            <a:r>
              <a:rPr lang="en-US" baseline="0" dirty="0" smtClean="0"/>
              <a:t> flow analysis techniques, we study the prevalence of such problems in our data set.</a:t>
            </a:r>
          </a:p>
          <a:p>
            <a:r>
              <a:rPr lang="en-US" baseline="0" dirty="0" smtClean="0"/>
              <a:t>For all the large TCP flows with &gt;= 1 packet loss, about 20% of them have such slow start problem,</a:t>
            </a:r>
          </a:p>
          <a:p>
            <a:r>
              <a:rPr lang="en-US" baseline="0" dirty="0" smtClean="0"/>
              <a:t>which is  12.3% of all large TCP flows.</a:t>
            </a:r>
          </a:p>
          <a:p>
            <a:endParaRPr lang="en-US" baseline="0" dirty="0" smtClean="0"/>
          </a:p>
          <a:p>
            <a:r>
              <a:rPr lang="en-US" baseline="0" dirty="0" smtClean="0"/>
              <a:t>In one case, a 3-minute flow have 50 slow starts, and the resulted throughput is only 2.8Mbps while the actual bandwidth is &gt; 10Mbps.</a:t>
            </a:r>
          </a:p>
          <a:p>
            <a:r>
              <a:rPr lang="en-US" baseline="0" dirty="0" smtClean="0"/>
              <a:t>In the thesis, we talked about different possible methods to mitigate this problem.</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34</a:t>
            </a:fld>
            <a:endParaRPr lang="en-US"/>
          </a:p>
        </p:txBody>
      </p:sp>
    </p:spTree>
    <p:extLst>
      <p:ext uri="{BB962C8B-B14F-4D97-AF65-F5344CB8AC3E}">
        <p14:creationId xmlns:p14="http://schemas.microsoft.com/office/powerpoint/2010/main" val="3980335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network usage efficiency of mobile applications in LTE networks,</a:t>
            </a:r>
            <a:r>
              <a:rPr lang="en-US" baseline="0" dirty="0" smtClean="0"/>
              <a:t> we first need to know the available bandwidth.</a:t>
            </a:r>
          </a:p>
          <a:p>
            <a:r>
              <a:rPr lang="en-US" baseline="0" dirty="0" smtClean="0"/>
              <a:t>Given our data set, we have to devise a passive bandwidth estimation algorithm based on server-side traces, because the existing active probing methods do not apply as the network condition is highly variable and it is impossible to launch measurement for all users.</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35</a:t>
            </a:fld>
            <a:endParaRPr lang="en-US"/>
          </a:p>
        </p:txBody>
      </p:sp>
    </p:spTree>
    <p:extLst>
      <p:ext uri="{BB962C8B-B14F-4D97-AF65-F5344CB8AC3E}">
        <p14:creationId xmlns:p14="http://schemas.microsoft.com/office/powerpoint/2010/main" val="551402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briefly</a:t>
            </a:r>
            <a:r>
              <a:rPr lang="en-US" baseline="0" dirty="0" smtClean="0"/>
              <a:t> describe our bandwidth estimation algorithm using this figure illustrating a typical TCP data transfer.</a:t>
            </a:r>
          </a:p>
          <a:p>
            <a:endParaRPr lang="en-US" baseline="0" dirty="0" smtClean="0"/>
          </a:p>
          <a:p>
            <a:r>
              <a:rPr lang="en-US" baseline="0" dirty="0" smtClean="0"/>
              <a:t>P1 to </a:t>
            </a:r>
            <a:r>
              <a:rPr lang="en-US" baseline="0" dirty="0" err="1" smtClean="0"/>
              <a:t>Pn</a:t>
            </a:r>
            <a:r>
              <a:rPr lang="en-US" baseline="0" dirty="0" smtClean="0"/>
              <a:t> are data packets sent from server to UE</a:t>
            </a:r>
          </a:p>
          <a:p>
            <a:r>
              <a:rPr lang="en-US" baseline="0" dirty="0" smtClean="0"/>
              <a:t>T1 to t7 are packet timestamps in each entity’s local clock.</a:t>
            </a:r>
          </a:p>
          <a:p>
            <a:endParaRPr lang="en-US" baseline="0" dirty="0" smtClean="0"/>
          </a:p>
          <a:p>
            <a:r>
              <a:rPr lang="en-US" baseline="0" dirty="0" smtClean="0"/>
              <a:t>Notice that we only have access to traces collected at the monitor side, so we don’t know the timestamps such as t1 and t5.</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36</a:t>
            </a:fld>
            <a:endParaRPr lang="en-US"/>
          </a:p>
        </p:txBody>
      </p:sp>
    </p:spTree>
    <p:extLst>
      <p:ext uri="{BB962C8B-B14F-4D97-AF65-F5344CB8AC3E}">
        <p14:creationId xmlns:p14="http://schemas.microsoft.com/office/powerpoint/2010/main" val="252506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the packet size is S, the sending rate from the monitor to the UE between t0 and t4 is given in this formula,</a:t>
            </a:r>
          </a:p>
          <a:p>
            <a:r>
              <a:rPr lang="en-US" dirty="0" smtClean="0"/>
              <a:t>Since there are n-2 packets.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37</a:t>
            </a:fld>
            <a:endParaRPr lang="en-US"/>
          </a:p>
        </p:txBody>
      </p:sp>
    </p:spTree>
    <p:extLst>
      <p:ext uri="{BB962C8B-B14F-4D97-AF65-F5344CB8AC3E}">
        <p14:creationId xmlns:p14="http://schemas.microsoft.com/office/powerpoint/2010/main" val="129029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UE’s perspective, the receiving rate for these n-2 packets is S(n-2) </a:t>
            </a:r>
            <a:r>
              <a:rPr lang="en-US" dirty="0" err="1" smtClean="0"/>
              <a:t>devided</a:t>
            </a:r>
            <a:r>
              <a:rPr lang="en-US" baseline="0" dirty="0" smtClean="0"/>
              <a:t> by t5 – t1, assuming there is not out-of-order transfer and no packet loss.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38</a:t>
            </a:fld>
            <a:endParaRPr lang="en-US"/>
          </a:p>
        </p:txBody>
      </p:sp>
    </p:spTree>
    <p:extLst>
      <p:ext uri="{BB962C8B-B14F-4D97-AF65-F5344CB8AC3E}">
        <p14:creationId xmlns:p14="http://schemas.microsoft.com/office/powerpoint/2010/main" val="39612390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controlled</a:t>
            </a:r>
            <a:r>
              <a:rPr lang="en-US" baseline="0" dirty="0" smtClean="0"/>
              <a:t> experiments, we observe that the gap between receiver receiving a data packet and sending an ACK is less than 1ms, which is negligible.</a:t>
            </a:r>
          </a:p>
          <a:p>
            <a:r>
              <a:rPr lang="en-US" baseline="0" dirty="0" smtClean="0"/>
              <a:t>So the receiving rate is close to S(n-2) divided by t6-t2</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39</a:t>
            </a:fld>
            <a:endParaRPr lang="en-US"/>
          </a:p>
        </p:txBody>
      </p:sp>
    </p:spTree>
    <p:extLst>
      <p:ext uri="{BB962C8B-B14F-4D97-AF65-F5344CB8AC3E}">
        <p14:creationId xmlns:p14="http://schemas.microsoft.com/office/powerpoint/2010/main" val="2506465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research goal is to ..</a:t>
            </a:r>
          </a:p>
          <a:p>
            <a:endParaRPr lang="en-US" dirty="0" smtClean="0"/>
          </a:p>
          <a:p>
            <a:r>
              <a:rPr lang="en-US" dirty="0" smtClean="0"/>
              <a:t>It</a:t>
            </a:r>
            <a:r>
              <a:rPr lang="en-US" baseline="0" dirty="0" smtClean="0"/>
              <a:t> is a challenging task as there are multiple entities involved.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a:t>
            </a:fld>
            <a:endParaRPr lang="en-US"/>
          </a:p>
        </p:txBody>
      </p:sp>
    </p:spTree>
    <p:extLst>
      <p:ext uri="{BB962C8B-B14F-4D97-AF65-F5344CB8AC3E}">
        <p14:creationId xmlns:p14="http://schemas.microsoft.com/office/powerpoint/2010/main" val="4292852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monitor’s side, we don’t know that t6 and t2 are.</a:t>
            </a:r>
          </a:p>
          <a:p>
            <a:r>
              <a:rPr lang="en-US" dirty="0" smtClean="0"/>
              <a:t>However, we can use TCP timestamps option to calculate t6-t2 with the help of G constant.</a:t>
            </a:r>
          </a:p>
          <a:p>
            <a:r>
              <a:rPr lang="en-US" dirty="0" smtClean="0"/>
              <a:t>Basically,</a:t>
            </a:r>
            <a:r>
              <a:rPr lang="en-US" baseline="0" dirty="0" smtClean="0"/>
              <a:t> t6-t2 = G(TS2 – TS1) while TS1 and TS2 are the values that can be read from TCP headers at the monitor side.</a:t>
            </a:r>
          </a:p>
          <a:p>
            <a:endParaRPr lang="en-US" baseline="0" dirty="0" smtClean="0"/>
          </a:p>
          <a:p>
            <a:r>
              <a:rPr lang="en-US" baseline="0" dirty="0" smtClean="0"/>
              <a:t>We also check in our data set and observe that 93% of the TCP flows have TCP Timestamps option enabled making our algorithm applicable.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40</a:t>
            </a:fld>
            <a:endParaRPr lang="en-US"/>
          </a:p>
        </p:txBody>
      </p:sp>
    </p:spTree>
    <p:extLst>
      <p:ext uri="{BB962C8B-B14F-4D97-AF65-F5344CB8AC3E}">
        <p14:creationId xmlns:p14="http://schemas.microsoft.com/office/powerpoint/2010/main" val="2996980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the ways</a:t>
            </a:r>
            <a:r>
              <a:rPr lang="en-US" baseline="0" dirty="0" smtClean="0"/>
              <a:t> to calculate sending rate and receiving rate, we use a sliding window to obtain pairs of </a:t>
            </a:r>
            <a:r>
              <a:rPr lang="en-US" baseline="0" dirty="0" err="1" smtClean="0"/>
              <a:t>Rsnd</a:t>
            </a:r>
            <a:r>
              <a:rPr lang="en-US" baseline="0" dirty="0" smtClean="0"/>
              <a:t> and </a:t>
            </a:r>
            <a:r>
              <a:rPr lang="en-US" baseline="0" dirty="0" err="1" smtClean="0"/>
              <a:t>Rrcv</a:t>
            </a:r>
            <a:r>
              <a:rPr lang="en-US" baseline="0" dirty="0" smtClean="0"/>
              <a:t>.</a:t>
            </a:r>
          </a:p>
          <a:p>
            <a:r>
              <a:rPr lang="en-US" baseline="0" dirty="0" smtClean="0"/>
              <a:t>If a list of conditions, such as </a:t>
            </a:r>
            <a:r>
              <a:rPr lang="en-US" baseline="0" dirty="0" err="1" smtClean="0"/>
              <a:t>Rsnd</a:t>
            </a:r>
            <a:r>
              <a:rPr lang="en-US" baseline="0" dirty="0" smtClean="0"/>
              <a:t> is larger than some threshold, no out-of-order transfers, no packet loss, no delayed-ACK, is met, the receiving rate is the estimated bandwidth.</a:t>
            </a:r>
          </a:p>
          <a:p>
            <a:endParaRPr lang="en-US" baseline="0" dirty="0" smtClean="0"/>
          </a:p>
          <a:p>
            <a:r>
              <a:rPr lang="en-US" baseline="0" dirty="0" smtClean="0"/>
              <a:t>We use local controlled experiments to validate our algorithm and observe &lt; 8% error rate.</a:t>
            </a:r>
          </a:p>
          <a:p>
            <a:endParaRPr lang="en-US" baseline="0" dirty="0" smtClean="0"/>
          </a:p>
          <a:p>
            <a:r>
              <a:rPr lang="en-US" baseline="0" dirty="0" smtClean="0"/>
              <a:t>We also analyze the applicability of our algorithm, and we are able to apply the algorithm to predict for over 90% of all large downlink flows.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41</a:t>
            </a:fld>
            <a:endParaRPr lang="en-US"/>
          </a:p>
        </p:txBody>
      </p:sp>
    </p:spTree>
    <p:extLst>
      <p:ext uri="{BB962C8B-B14F-4D97-AF65-F5344CB8AC3E}">
        <p14:creationId xmlns:p14="http://schemas.microsoft.com/office/powerpoint/2010/main" val="159638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summarize our findings about the network utilization efficiency,</a:t>
            </a:r>
          </a:p>
          <a:p>
            <a:r>
              <a:rPr lang="en-US" baseline="0" dirty="0" smtClean="0"/>
              <a:t>We observe that the median bandwidth utilization ratio is only 20%, with the average ratio 35%.</a:t>
            </a:r>
          </a:p>
          <a:p>
            <a:r>
              <a:rPr lang="en-US" baseline="0" dirty="0" smtClean="0"/>
              <a:t>Also, for 71% of the large flows, the bandwidth utilization ratio is below one half.</a:t>
            </a:r>
          </a:p>
          <a:p>
            <a:endParaRPr lang="en-US" baseline="0" dirty="0" smtClean="0"/>
          </a:p>
          <a:p>
            <a:r>
              <a:rPr lang="en-US" baseline="0" dirty="0" smtClean="0"/>
              <a:t>We explored the reasons for such underutilization</a:t>
            </a:r>
          </a:p>
          <a:p>
            <a:r>
              <a:rPr lang="en-US" baseline="0" dirty="0" smtClean="0"/>
              <a:t>Some of these underutilization is due to the small object size, while some are due to various application design problems, such as insufficient receiver buffer size, and inefficient TCP behaviors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42</a:t>
            </a:fld>
            <a:endParaRPr lang="en-US"/>
          </a:p>
        </p:txBody>
      </p:sp>
    </p:spTree>
    <p:extLst>
      <p:ext uri="{BB962C8B-B14F-4D97-AF65-F5344CB8AC3E}">
        <p14:creationId xmlns:p14="http://schemas.microsoft.com/office/powerpoint/2010/main" val="1600422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 the time series of estimated available bandwidth of two sample large TCP flows.</a:t>
            </a:r>
          </a:p>
          <a:p>
            <a:r>
              <a:rPr lang="en-US" dirty="0" smtClean="0"/>
              <a:t>The</a:t>
            </a:r>
            <a:r>
              <a:rPr lang="en-US" baseline="0" dirty="0" smtClean="0"/>
              <a:t> available bandwidth has very high variation.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43</a:t>
            </a:fld>
            <a:endParaRPr lang="en-US"/>
          </a:p>
        </p:txBody>
      </p:sp>
    </p:spTree>
    <p:extLst>
      <p:ext uri="{BB962C8B-B14F-4D97-AF65-F5344CB8AC3E}">
        <p14:creationId xmlns:p14="http://schemas.microsoft.com/office/powerpoint/2010/main" val="1185620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controlled experiments to study how TCP is capable to utilizing the available bandwidth</a:t>
            </a:r>
            <a:r>
              <a:rPr lang="en-US" baseline="0" dirty="0" smtClean="0"/>
              <a:t> in such highly varying conditions.</a:t>
            </a:r>
          </a:p>
          <a:p>
            <a:r>
              <a:rPr lang="en-US" baseline="0" dirty="0" smtClean="0"/>
              <a:t>We observe that when RTT is small, TCP is able to use over 95% of the varying available bandwidth.</a:t>
            </a:r>
          </a:p>
          <a:p>
            <a:r>
              <a:rPr lang="en-US" baseline="0" dirty="0" smtClean="0"/>
              <a:t>However, when RTT exceeds 400~600ms, the utilization ratio drops to below 50%.</a:t>
            </a:r>
          </a:p>
          <a:p>
            <a:r>
              <a:rPr lang="en-US" baseline="0" dirty="0" smtClean="0"/>
              <a:t>Also, for the same RTT, higher variation leads to lower utilization.</a:t>
            </a:r>
          </a:p>
          <a:p>
            <a:r>
              <a:rPr lang="en-US" baseline="0" dirty="0" smtClean="0"/>
              <a:t>This indicates that long RTTs, for example resulted by the queueing delay, in LTE network can degrade TCP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44</a:t>
            </a:fld>
            <a:endParaRPr lang="en-US"/>
          </a:p>
        </p:txBody>
      </p:sp>
    </p:spTree>
    <p:extLst>
      <p:ext uri="{BB962C8B-B14F-4D97-AF65-F5344CB8AC3E}">
        <p14:creationId xmlns:p14="http://schemas.microsoft.com/office/powerpoint/2010/main" val="13307917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Besides network performance, energy efficiency is another</a:t>
            </a:r>
            <a:r>
              <a:rPr lang="en-US" baseline="0" dirty="0" smtClean="0"/>
              <a:t> important aspect for cellular networks and mobile applications.</a:t>
            </a:r>
          </a:p>
          <a:p>
            <a:endParaRPr lang="en-US" baseline="0" dirty="0" smtClean="0"/>
          </a:p>
          <a:p>
            <a:r>
              <a:rPr lang="en-US" dirty="0" smtClean="0"/>
              <a:t>In order to characterize the radio energy usage of cellular networks and mobile application,</a:t>
            </a:r>
            <a:r>
              <a:rPr lang="en-US" baseline="0" dirty="0" smtClean="0"/>
              <a:t> </a:t>
            </a:r>
          </a:p>
          <a:p>
            <a:r>
              <a:rPr lang="en-US" baseline="0" dirty="0" smtClean="0"/>
              <a:t>we first need to understand the mechanisms of the radio interface that result in different power levels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45</a:t>
            </a:fld>
            <a:endParaRPr lang="en-US"/>
          </a:p>
        </p:txBody>
      </p:sp>
    </p:spTree>
    <p:extLst>
      <p:ext uri="{BB962C8B-B14F-4D97-AF65-F5344CB8AC3E}">
        <p14:creationId xmlns:p14="http://schemas.microsoft.com/office/powerpoint/2010/main" val="37709579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t>
            </a:r>
            <a:r>
              <a:rPr lang="en-US" baseline="0" dirty="0" smtClean="0"/>
              <a:t>illustrate the LTE state machine and state transition procedures in this slide</a:t>
            </a:r>
          </a:p>
          <a:p>
            <a:endParaRPr lang="en-US" baseline="0" dirty="0" smtClean="0"/>
          </a:p>
          <a:p>
            <a:r>
              <a:rPr lang="en-US" baseline="0" dirty="0" smtClean="0"/>
              <a:t>There are two RRC states in LTE network, RRC_CONNECTED and RRC_IDLE.</a:t>
            </a:r>
          </a:p>
          <a:p>
            <a:r>
              <a:rPr lang="en-US" baseline="0" dirty="0" smtClean="0"/>
              <a:t>Distinct states determine very different UE power consumption.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46</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RRC_IDLE</a:t>
            </a:r>
            <a:r>
              <a:rPr lang="en-US" baseline="0" dirty="0" smtClean="0"/>
              <a:t> state, there is no radio resource allocated and UE can’t receive/send any data.</a:t>
            </a:r>
          </a:p>
          <a:p>
            <a:r>
              <a:rPr lang="en-US" baseline="0" dirty="0" smtClean="0"/>
              <a:t>UE is consuming very low average power at this state in the network interface, for example 11mW in our test device.</a:t>
            </a:r>
          </a:p>
          <a:p>
            <a:endParaRPr lang="en-US" baseline="0" dirty="0" smtClean="0"/>
          </a:p>
          <a:p>
            <a:r>
              <a:rPr lang="en-US" baseline="0" dirty="0" smtClean="0"/>
              <a:t>If there is any data transfer activity, there would be a state promotion from RRC_IDLE to a high power state: RRC_CONNECTED, and the measured promotion delay is 260ms in our test device, much smaller than that for 3G.</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47</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RRC_CONNECTED state, radio resource is allocated to a UE.</a:t>
            </a:r>
          </a:p>
          <a:p>
            <a:r>
              <a:rPr lang="en-US" baseline="0" dirty="0" smtClean="0"/>
              <a:t>And the instant power level for UE is high, depending on data rate, it ranges from 1000mW to up to more than 3000mW when transmitting data at full speed</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48</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discuss</a:t>
            </a:r>
            <a:r>
              <a:rPr lang="en-US" baseline="0" dirty="0" smtClean="0"/>
              <a:t> the state transitions in LTE in more details</a:t>
            </a:r>
          </a:p>
          <a:p>
            <a:endParaRPr lang="en-US" baseline="0" dirty="0" smtClean="0"/>
          </a:p>
          <a:p>
            <a:r>
              <a:rPr lang="en-US" baseline="0" dirty="0" smtClean="0"/>
              <a:t>Initially, UE is in RRC_IDLE model, with no network resource allocated from the network.</a:t>
            </a:r>
          </a:p>
          <a:p>
            <a:r>
              <a:rPr lang="en-US" baseline="0" dirty="0" smtClean="0"/>
              <a:t>When there is a packet to be sent or received, a state promotion from RRC_IDLE to RRC_CONNECTED would be triggered.</a:t>
            </a:r>
          </a:p>
          <a:p>
            <a:r>
              <a:rPr lang="en-US" baseline="0" dirty="0" smtClean="0"/>
              <a:t>A timer called </a:t>
            </a:r>
            <a:r>
              <a:rPr lang="en-US" baseline="0" dirty="0" err="1" smtClean="0"/>
              <a:t>Ttail</a:t>
            </a:r>
            <a:r>
              <a:rPr lang="en-US" baseline="0" dirty="0" smtClean="0"/>
              <a:t> is reset at this time.</a:t>
            </a:r>
          </a:p>
          <a:p>
            <a:r>
              <a:rPr lang="en-US" baseline="0" dirty="0" err="1" smtClean="0"/>
              <a:t>Ttail</a:t>
            </a:r>
            <a:r>
              <a:rPr lang="en-US" baseline="0" dirty="0" smtClean="0"/>
              <a:t> is the inactivity tail timer in LTE network, which controls how long UE stays in RRC_CONNECTED state after being idle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49</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meet this research goal, in this study, we …</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a:t>
            </a:fld>
            <a:endParaRPr lang="en-US"/>
          </a:p>
        </p:txBody>
      </p:sp>
    </p:spTree>
    <p:extLst>
      <p:ext uri="{BB962C8B-B14F-4D97-AF65-F5344CB8AC3E}">
        <p14:creationId xmlns:p14="http://schemas.microsoft.com/office/powerpoint/2010/main" val="2401467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RRC_CONNECTED</a:t>
            </a:r>
            <a:r>
              <a:rPr lang="en-US" baseline="0" dirty="0" smtClean="0"/>
              <a:t> state, </a:t>
            </a:r>
            <a:r>
              <a:rPr lang="en-US" dirty="0" smtClean="0"/>
              <a:t>after</a:t>
            </a:r>
            <a:r>
              <a:rPr lang="en-US" baseline="0" dirty="0" smtClean="0"/>
              <a:t> sending/receiving a packet, UE does not immediately go to RRC_IDLE.</a:t>
            </a:r>
          </a:p>
          <a:p>
            <a:r>
              <a:rPr lang="en-US" baseline="0" dirty="0" smtClean="0"/>
              <a:t>Instead, UE keeps in RRC_CONNECTED state for some extra time. This extra time is called the tail time.</a:t>
            </a:r>
          </a:p>
          <a:p>
            <a:r>
              <a:rPr lang="en-US" baseline="0" dirty="0" err="1" smtClean="0"/>
              <a:t>Ttail</a:t>
            </a:r>
            <a:r>
              <a:rPr lang="en-US" baseline="0" dirty="0" smtClean="0"/>
              <a:t> controls how long the tail time is.</a:t>
            </a:r>
          </a:p>
          <a:p>
            <a:r>
              <a:rPr lang="en-US" baseline="0" dirty="0" smtClean="0"/>
              <a:t>When </a:t>
            </a:r>
            <a:r>
              <a:rPr lang="en-US" baseline="0" dirty="0" err="1" smtClean="0"/>
              <a:t>Ttail</a:t>
            </a:r>
            <a:r>
              <a:rPr lang="en-US" baseline="0" dirty="0" smtClean="0"/>
              <a:t> expires and UE demote to RRC_IDLE.</a:t>
            </a:r>
          </a:p>
        </p:txBody>
      </p:sp>
      <p:sp>
        <p:nvSpPr>
          <p:cNvPr id="4" name="Slide Number Placeholder 3"/>
          <p:cNvSpPr>
            <a:spLocks noGrp="1"/>
          </p:cNvSpPr>
          <p:nvPr>
            <p:ph type="sldNum" sz="quarter" idx="10"/>
          </p:nvPr>
        </p:nvSpPr>
        <p:spPr/>
        <p:txBody>
          <a:bodyPr/>
          <a:lstStyle/>
          <a:p>
            <a:fld id="{770C1E7F-2EBE-8C44-BCC6-B9D1BC8EB751}" type="slidenum">
              <a:rPr lang="en-US" smtClean="0"/>
              <a:t>50</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will talk about power</a:t>
            </a:r>
            <a:r>
              <a:rPr lang="en-US" baseline="0" dirty="0" smtClean="0"/>
              <a:t> model</a:t>
            </a:r>
            <a:r>
              <a:rPr lang="en-US" dirty="0" smtClean="0"/>
              <a:t> measurement for our analysis.</a:t>
            </a:r>
          </a:p>
          <a:p>
            <a:endParaRPr lang="en-US" dirty="0" smtClean="0"/>
          </a:p>
          <a:p>
            <a:r>
              <a:rPr lang="en-US" dirty="0" smtClean="0"/>
              <a:t>This </a:t>
            </a:r>
            <a:r>
              <a:rPr lang="en-US" dirty="0" smtClean="0"/>
              <a:t>figure shows the </a:t>
            </a:r>
            <a:r>
              <a:rPr lang="en-US" baseline="0" dirty="0" smtClean="0"/>
              <a:t>measured power trace of first uploading some data and then </a:t>
            </a:r>
            <a:r>
              <a:rPr lang="en-US" baseline="0" dirty="0" smtClean="0"/>
              <a:t>staying </a:t>
            </a:r>
            <a:r>
              <a:rPr lang="en-US" baseline="0" dirty="0" smtClean="0"/>
              <a:t>idle.</a:t>
            </a:r>
          </a:p>
          <a:p>
            <a:endParaRPr lang="en-US" baseline="0" dirty="0" smtClean="0"/>
          </a:p>
          <a:p>
            <a:r>
              <a:rPr lang="en-US" baseline="0" dirty="0" smtClean="0"/>
              <a:t>At time t1, when there is data to send, state promotion takes place and the power level jumps from very low to very high.</a:t>
            </a:r>
          </a:p>
          <a:p>
            <a:r>
              <a:rPr lang="en-US" baseline="0" dirty="0" smtClean="0"/>
              <a:t>At time t2, data transmission starts and then depending on the instant data rate, the power level fluctuates.</a:t>
            </a:r>
          </a:p>
          <a:p>
            <a:r>
              <a:rPr lang="en-US" baseline="0" dirty="0" smtClean="0"/>
              <a:t>At time t3, data transmission finished and the tail timer is started.</a:t>
            </a:r>
          </a:p>
          <a:p>
            <a:r>
              <a:rPr lang="en-US" baseline="0" dirty="0" smtClean="0"/>
              <a:t>UE keeps in a high-power state until t4</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51</a:t>
            </a:fld>
            <a:endParaRPr lang="en-US"/>
          </a:p>
        </p:txBody>
      </p:sp>
    </p:spTree>
    <p:extLst>
      <p:ext uri="{BB962C8B-B14F-4D97-AF65-F5344CB8AC3E}">
        <p14:creationId xmlns:p14="http://schemas.microsoft.com/office/powerpoint/2010/main" val="466933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measure the power values and timer values for different RTT states.</a:t>
            </a:r>
          </a:p>
          <a:p>
            <a:r>
              <a:rPr lang="en-US" dirty="0" smtClean="0"/>
              <a:t>We </a:t>
            </a:r>
            <a:r>
              <a:rPr lang="en-US" dirty="0" smtClean="0"/>
              <a:t>notice that in the RRC_CONNECTED tail, for any DRX cycle,</a:t>
            </a:r>
            <a:r>
              <a:rPr lang="en-US" baseline="0" dirty="0" smtClean="0"/>
              <a:t> the power level of the off duration is 1060mW.</a:t>
            </a:r>
          </a:p>
          <a:p>
            <a:r>
              <a:rPr lang="en-US" baseline="0" dirty="0" smtClean="0"/>
              <a:t>And the tail timer is measured to be 11.6seconds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52</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power states,</a:t>
            </a:r>
            <a:r>
              <a:rPr lang="en-US" baseline="0" dirty="0" smtClean="0"/>
              <a:t> we also use a simple linear model to quantify the </a:t>
            </a:r>
          </a:p>
          <a:p>
            <a:r>
              <a:rPr lang="en-US" baseline="0" dirty="0" smtClean="0"/>
              <a:t>instant power level based on the data rates in uplink and downlink.</a:t>
            </a:r>
          </a:p>
          <a:p>
            <a:r>
              <a:rPr lang="en-US" baseline="0" dirty="0" smtClean="0"/>
              <a:t>The higher the throughput, the higher the </a:t>
            </a:r>
            <a:r>
              <a:rPr lang="en-US" baseline="0" dirty="0" smtClean="0"/>
              <a:t>power</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53</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linear</a:t>
            </a:r>
            <a:r>
              <a:rPr lang="en-US" baseline="0" dirty="0" smtClean="0"/>
              <a:t> model in both Verizon and AT&amp;T networks and they share similar patterns.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54</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summarizes the trace-driven modeling methodology used in our analysis.</a:t>
            </a:r>
          </a:p>
          <a:p>
            <a:r>
              <a:rPr lang="en-US" baseline="0" dirty="0" smtClean="0"/>
              <a:t>The real packet traces are collected on smartphones and fed into the network model simulator,</a:t>
            </a:r>
          </a:p>
          <a:p>
            <a:r>
              <a:rPr lang="en-US" baseline="0" dirty="0" smtClean="0"/>
              <a:t>Which outputs the adjusted packet timing based on RRC state machine and time series of RRC states.</a:t>
            </a:r>
          </a:p>
          <a:p>
            <a:r>
              <a:rPr lang="en-US" baseline="0" dirty="0" smtClean="0"/>
              <a:t>This is further fed to the power model simulator which calculate the radio energy usage, with the help of the previously measured power models.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55</a:t>
            </a:fld>
            <a:endParaRPr lang="en-US"/>
          </a:p>
        </p:txBody>
      </p:sp>
    </p:spTree>
    <p:extLst>
      <p:ext uri="{BB962C8B-B14F-4D97-AF65-F5344CB8AC3E}">
        <p14:creationId xmlns:p14="http://schemas.microsoft.com/office/powerpoint/2010/main" val="29038285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validate our power model by comparing the total energy of real applications running measured directly by power meter and the calculated energy based on the trace-driven analysis.</a:t>
            </a:r>
          </a:p>
          <a:p>
            <a:r>
              <a:rPr lang="en-US" baseline="0" dirty="0" smtClean="0"/>
              <a:t>The error rate is less than 6% for 5 real representative applications.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56</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the UMICH</a:t>
            </a:r>
            <a:r>
              <a:rPr lang="en-US" baseline="0" dirty="0" smtClean="0"/>
              <a:t> data set, which is collected from 20 voluntary smartphone users for seven months.</a:t>
            </a:r>
          </a:p>
          <a:p>
            <a:r>
              <a:rPr lang="en-US" baseline="0" dirty="0" smtClean="0"/>
              <a:t>These users are undergraduate and graduate students from 8 departments at university of </a:t>
            </a:r>
            <a:r>
              <a:rPr lang="en-US" baseline="0" dirty="0" err="1" smtClean="0"/>
              <a:t>michigan</a:t>
            </a:r>
            <a:r>
              <a:rPr lang="en-US" baseline="0" dirty="0" smtClean="0"/>
              <a:t>.</a:t>
            </a:r>
          </a:p>
          <a:p>
            <a:endParaRPr lang="en-US" baseline="0" dirty="0" smtClean="0"/>
          </a:p>
          <a:p>
            <a:r>
              <a:rPr lang="en-US" baseline="0" dirty="0" smtClean="0"/>
              <a:t>We collect full </a:t>
            </a:r>
            <a:r>
              <a:rPr lang="en-US" baseline="0" dirty="0" err="1" smtClean="0"/>
              <a:t>tcpdump</a:t>
            </a:r>
            <a:r>
              <a:rPr lang="en-US" baseline="0" dirty="0" smtClean="0"/>
              <a:t> packets, process name for sending/receiving each packet, phone screen status for every 1 second.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57</a:t>
            </a:fld>
            <a:endParaRPr lang="en-US"/>
          </a:p>
        </p:txBody>
      </p:sp>
    </p:spTree>
    <p:extLst>
      <p:ext uri="{BB962C8B-B14F-4D97-AF65-F5344CB8AC3E}">
        <p14:creationId xmlns:p14="http://schemas.microsoft.com/office/powerpoint/2010/main" val="15529669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future break</a:t>
            </a:r>
            <a:r>
              <a:rPr lang="en-US" baseline="0" dirty="0" smtClean="0"/>
              <a:t> down the energy usage into 4 </a:t>
            </a:r>
            <a:r>
              <a:rPr lang="en-US" baseline="0" dirty="0" smtClean="0"/>
              <a:t>components with the help of the aforementioned network and power model simulator:</a:t>
            </a:r>
            <a:endParaRPr lang="en-US" baseline="0" dirty="0" smtClean="0"/>
          </a:p>
          <a:p>
            <a:r>
              <a:rPr lang="en-US" baseline="0" dirty="0" smtClean="0"/>
              <a:t>Promotion energy, data transfer energy, tail energy and idle energy.</a:t>
            </a:r>
          </a:p>
          <a:p>
            <a:r>
              <a:rPr lang="en-US" baseline="0" dirty="0" smtClean="0"/>
              <a:t>We observe that tail energy takes up to 48% of the total energy for 3G and LTE network, while this problem does not exist in WiFi.</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58</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This indicates</a:t>
            </a:r>
            <a:r>
              <a:rPr lang="en-US" sz="1200" baseline="0" dirty="0" smtClean="0"/>
              <a:t> that </a:t>
            </a:r>
            <a:r>
              <a:rPr lang="en-US" sz="1200" dirty="0" smtClean="0"/>
              <a:t>the </a:t>
            </a:r>
            <a:r>
              <a:rPr lang="en-US" sz="1200" b="1" dirty="0" smtClean="0"/>
              <a:t>tail problem</a:t>
            </a:r>
            <a:r>
              <a:rPr lang="en-US" sz="1200" dirty="0" smtClean="0"/>
              <a:t> is the key factor for LTE high energy consumption, similar to 3G networks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59</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talk, we first talk about cellular network performance characterization</a:t>
            </a:r>
          </a:p>
          <a:p>
            <a:r>
              <a:rPr lang="en-US" dirty="0" smtClean="0"/>
              <a:t>Followed</a:t>
            </a:r>
            <a:r>
              <a:rPr lang="en-US" baseline="0" dirty="0" smtClean="0"/>
              <a:t> by smartphone application performance study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further present out in-depth study of LTE networks about the</a:t>
            </a:r>
            <a:r>
              <a:rPr lang="en-US" sz="1200" b="0" kern="1200" dirty="0" smtClean="0">
                <a:solidFill>
                  <a:schemeClr val="tx1"/>
                </a:solidFill>
                <a:effectLst/>
                <a:latin typeface="+mn-lt"/>
                <a:ea typeface="+mn-ea"/>
                <a:cs typeface="+mn-cs"/>
              </a:rPr>
              <a:t> effect of Network Protocol and Application Behavior on Performance</a:t>
            </a:r>
            <a:endParaRPr lang="en-US" dirty="0" smtClean="0"/>
          </a:p>
          <a:p>
            <a:endParaRPr lang="en-US" dirty="0" smtClean="0"/>
          </a:p>
          <a:p>
            <a:r>
              <a:rPr lang="en-US" dirty="0" smtClean="0"/>
              <a:t>Then</a:t>
            </a:r>
            <a:r>
              <a:rPr lang="en-US" baseline="0" dirty="0" smtClean="0"/>
              <a:t> we will talk about the radio energy characterization and </a:t>
            </a:r>
          </a:p>
          <a:p>
            <a:r>
              <a:rPr lang="en-US" baseline="0" dirty="0" smtClean="0"/>
              <a:t>RadioProphet, the framework to optimize the energy and radio resource usage in cellular networks.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a:t>
            </a:fld>
            <a:endParaRPr lang="en-US"/>
          </a:p>
        </p:txBody>
      </p:sp>
    </p:spTree>
    <p:extLst>
      <p:ext uri="{BB962C8B-B14F-4D97-AF65-F5344CB8AC3E}">
        <p14:creationId xmlns:p14="http://schemas.microsoft.com/office/powerpoint/2010/main" val="4448892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With the knowledge of the overall energy efficiency of different network types, we now look at the impact of traffic pattern on energy efficiency.</a:t>
            </a:r>
          </a:p>
          <a:p>
            <a:pPr marL="0" indent="0">
              <a:buNone/>
            </a:pPr>
            <a:endParaRPr lang="en-US" baseline="0" dirty="0" smtClean="0"/>
          </a:p>
          <a:p>
            <a:pPr marL="0" indent="0">
              <a:buNone/>
            </a:pPr>
            <a:r>
              <a:rPr lang="en-US" baseline="0" dirty="0" smtClean="0"/>
              <a:t>Specifically, we notice that in our data set, smartphone screen is switched on and off for &gt; 50 times per day by each user in average.</a:t>
            </a:r>
          </a:p>
          <a:p>
            <a:pPr marL="0" indent="0">
              <a:buNone/>
            </a:pPr>
            <a:r>
              <a:rPr lang="en-US" baseline="0" dirty="0" smtClean="0"/>
              <a:t>Given that screen status is a good heuristic for determining whether the user is actively interacting with the device, thus affecting the traffic pattern, we look at the energy and ratio impact of screen-off traffic in the UMICH data set.</a:t>
            </a:r>
            <a:endParaRPr lang="en-US" baseline="0"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60</a:t>
            </a:fld>
            <a:endParaRPr lang="en-US"/>
          </a:p>
        </p:txBody>
      </p:sp>
    </p:spTree>
    <p:extLst>
      <p:ext uri="{BB962C8B-B14F-4D97-AF65-F5344CB8AC3E}">
        <p14:creationId xmlns:p14="http://schemas.microsoft.com/office/powerpoint/2010/main" val="27461257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breakdown of packet count based on screen status is shown as </a:t>
            </a:r>
            <a:r>
              <a:rPr lang="en-US" baseline="0" dirty="0" smtClean="0"/>
              <a:t>below.</a:t>
            </a:r>
          </a:p>
          <a:p>
            <a:endParaRPr lang="en-US" altLang="zh-CN" sz="1200" b="0" baseline="0" dirty="0" smtClean="0">
              <a:solidFill>
                <a:schemeClr val="tx1"/>
              </a:solidFill>
            </a:endParaRPr>
          </a:p>
          <a:p>
            <a:r>
              <a:rPr lang="en-US" altLang="zh-CN" sz="1200" b="0" dirty="0" smtClean="0">
                <a:solidFill>
                  <a:schemeClr val="tx1"/>
                </a:solidFill>
              </a:rPr>
              <a:t>We observe</a:t>
            </a:r>
            <a:r>
              <a:rPr lang="en-US" altLang="zh-CN" sz="1200" b="0" baseline="0" dirty="0" smtClean="0">
                <a:solidFill>
                  <a:schemeClr val="tx1"/>
                </a:solidFill>
              </a:rPr>
              <a:t> that </a:t>
            </a:r>
            <a:r>
              <a:rPr lang="en-US" altLang="zh-CN" sz="1200" b="0" dirty="0" smtClean="0">
                <a:solidFill>
                  <a:schemeClr val="tx1"/>
                </a:solidFill>
              </a:rPr>
              <a:t>36% of all packets are screen-off packets.</a:t>
            </a:r>
          </a:p>
          <a:p>
            <a:r>
              <a:rPr lang="en-US" altLang="zh-CN" sz="1200" b="0" dirty="0" smtClean="0">
                <a:solidFill>
                  <a:schemeClr val="tx1"/>
                </a:solidFill>
              </a:rPr>
              <a:t>There are 9% of</a:t>
            </a:r>
            <a:r>
              <a:rPr lang="en-US" altLang="zh-CN" sz="1200" b="0" baseline="0" dirty="0" smtClean="0">
                <a:solidFill>
                  <a:schemeClr val="tx1"/>
                </a:solidFill>
              </a:rPr>
              <a:t> packets with screen status unknown due to users accidentally killing our logger, so the actual screen-off percentage might be slightly higher.</a:t>
            </a:r>
            <a:endParaRPr lang="en-US" altLang="zh-CN" sz="1200" b="0" dirty="0" smtClean="0">
              <a:solidFill>
                <a:schemeClr val="tx1"/>
              </a:solidFill>
            </a:endParaRPr>
          </a:p>
          <a:p>
            <a:pPr marL="0" indent="0">
              <a:buFont typeface="Arial"/>
              <a:buNone/>
            </a:pPr>
            <a:endParaRPr lang="en-US" altLang="zh-CN" sz="1200" b="0" dirty="0" smtClean="0">
              <a:solidFill>
                <a:schemeClr val="tx1"/>
              </a:solidFill>
            </a:endParaRPr>
          </a:p>
          <a:p>
            <a:pPr marL="0" indent="0">
              <a:buFont typeface="Arial"/>
              <a:buNone/>
            </a:pPr>
            <a:r>
              <a:rPr lang="en-US" altLang="zh-CN" sz="1200" b="0" dirty="0" smtClean="0">
                <a:solidFill>
                  <a:schemeClr val="tx1"/>
                </a:solidFill>
              </a:rPr>
              <a:t>We are interested to understand what is the energy and signaling impact</a:t>
            </a:r>
            <a:r>
              <a:rPr lang="en-US" altLang="zh-CN" sz="1200" b="0" baseline="0" dirty="0" smtClean="0">
                <a:solidFill>
                  <a:schemeClr val="tx1"/>
                </a:solidFill>
              </a:rPr>
              <a:t> of these screen-off packets.</a:t>
            </a:r>
            <a:endParaRPr lang="en-US" altLang="zh-CN" sz="1200" b="0" dirty="0" smtClean="0">
              <a:solidFill>
                <a:schemeClr val="tx1"/>
              </a:solidFill>
            </a:endParaRPr>
          </a:p>
          <a:p>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2C1D978-99FA-E142-AB1B-2944B3010800}" type="slidenum">
              <a:rPr lang="en-US" smtClean="0"/>
              <a:t>61</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signaling impact, we first</a:t>
            </a:r>
            <a:r>
              <a:rPr lang="en-US" baseline="0" dirty="0" smtClean="0"/>
              <a:t> define </a:t>
            </a:r>
            <a:r>
              <a:rPr lang="en-US" dirty="0" smtClean="0"/>
              <a:t>one </a:t>
            </a:r>
            <a:r>
              <a:rPr lang="en-US" dirty="0" smtClean="0"/>
              <a:t>term </a:t>
            </a:r>
            <a:r>
              <a:rPr lang="en-US" baseline="0" dirty="0" smtClean="0"/>
              <a:t>in </a:t>
            </a:r>
            <a:r>
              <a:rPr lang="en-US" baseline="0" dirty="0" smtClean="0"/>
              <a:t>this </a:t>
            </a:r>
            <a:r>
              <a:rPr lang="en-US" baseline="0" dirty="0" smtClean="0"/>
              <a:t>study, </a:t>
            </a:r>
            <a:r>
              <a:rPr lang="en-US" baseline="0" dirty="0" err="1" smtClean="0"/>
              <a:t>whch</a:t>
            </a:r>
            <a:r>
              <a:rPr lang="en-US" baseline="0" dirty="0" smtClean="0"/>
              <a:t> </a:t>
            </a:r>
            <a:r>
              <a:rPr lang="en-US" baseline="0" dirty="0" smtClean="0"/>
              <a:t>is burst.</a:t>
            </a:r>
          </a:p>
          <a:p>
            <a:endParaRPr lang="en-US" baseline="0" dirty="0" smtClean="0"/>
          </a:p>
          <a:p>
            <a:r>
              <a:rPr lang="en-US" baseline="0" dirty="0" smtClean="0"/>
              <a:t>A burst </a:t>
            </a:r>
            <a:r>
              <a:rPr lang="en-US" baseline="0" dirty="0" smtClean="0"/>
              <a:t>is a sequence of packets with inter-packet time less than a burst threshold BT and the leading and trailing gap larger than BT.</a:t>
            </a:r>
          </a:p>
          <a:p>
            <a:r>
              <a:rPr lang="en-US" baseline="0" dirty="0" smtClean="0"/>
              <a:t>The choice of burst threshold is based on the network RTTs and in our data set, we conservatively select BT as 2 seconds.</a:t>
            </a:r>
            <a:endParaRPr lang="en-US" baseline="0" dirty="0" smtClean="0"/>
          </a:p>
          <a:p>
            <a:endParaRPr lang="en-US" baseline="0" dirty="0" smtClean="0"/>
          </a:p>
          <a:p>
            <a:r>
              <a:rPr lang="en-US" baseline="0" dirty="0" smtClean="0"/>
              <a:t>For the same number of packets, if there are more bursts, the traffic pattern is more </a:t>
            </a:r>
            <a:r>
              <a:rPr lang="en-US" baseline="0" dirty="0" smtClean="0"/>
              <a:t>scattered causing higher energy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62</a:t>
            </a:fld>
            <a:endParaRPr lang="en-US"/>
          </a:p>
        </p:txBody>
      </p:sp>
    </p:spTree>
    <p:extLst>
      <p:ext uri="{BB962C8B-B14F-4D97-AF65-F5344CB8AC3E}">
        <p14:creationId xmlns:p14="http://schemas.microsoft.com/office/powerpoint/2010/main" val="22682204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the packet</a:t>
            </a:r>
            <a:r>
              <a:rPr lang="en-US" baseline="0" dirty="0" smtClean="0"/>
              <a:t> number, payload and burst number of screen-on and screen-off traffic in this figure.</a:t>
            </a:r>
          </a:p>
          <a:p>
            <a:r>
              <a:rPr lang="en-US" baseline="0" dirty="0" smtClean="0"/>
              <a:t>In sum, screen-off traffic has smaller number of packets and less payload, but there are much more bursts in screen-off traffic, which are smaller and shorter.</a:t>
            </a:r>
            <a:endParaRPr lang="en-US" baseline="0"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63</a:t>
            </a:fld>
            <a:endParaRPr lang="en-US"/>
          </a:p>
        </p:txBody>
      </p:sp>
    </p:spTree>
    <p:extLst>
      <p:ext uri="{BB962C8B-B14F-4D97-AF65-F5344CB8AC3E}">
        <p14:creationId xmlns:p14="http://schemas.microsoft.com/office/powerpoint/2010/main" val="32607759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a:t>
            </a:r>
            <a:r>
              <a:rPr lang="en-US" baseline="0" dirty="0" smtClean="0"/>
              <a:t> compare the radio and energy impact between screen-on and screen-off traffic</a:t>
            </a:r>
          </a:p>
          <a:p>
            <a:r>
              <a:rPr lang="en-US" baseline="0" dirty="0" smtClean="0"/>
              <a:t>We observe that the energy and signaling overhead for screen-off traffic is even higher than screen-on traffic.</a:t>
            </a:r>
          </a:p>
          <a:p>
            <a:endParaRPr lang="en-US" baseline="0" dirty="0" smtClean="0"/>
          </a:p>
          <a:p>
            <a:r>
              <a:rPr lang="en-US" baseline="0" dirty="0" smtClean="0"/>
              <a:t>Overall, about 60% of the radio energy is used during screen-off stage, which is about 20%~30% of the total energy of the device.</a:t>
            </a:r>
          </a:p>
          <a:p>
            <a:endParaRPr lang="en-US" baseline="0" dirty="0" smtClean="0"/>
          </a:p>
          <a:p>
            <a:r>
              <a:rPr lang="en-US" baseline="0" dirty="0" smtClean="0"/>
              <a:t>In the thesis, I talked about the proposed screen-aware optimization which can help reduce the energy and signaling impact of these screen-off traffic.</a:t>
            </a:r>
          </a:p>
          <a:p>
            <a:r>
              <a:rPr lang="en-US" baseline="0" dirty="0" smtClean="0"/>
              <a:t>Due to the time limit, I will skip it.</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64</a:t>
            </a:fld>
            <a:endParaRPr lang="en-US"/>
          </a:p>
        </p:txBody>
      </p:sp>
    </p:spTree>
    <p:extLst>
      <p:ext uri="{BB962C8B-B14F-4D97-AF65-F5344CB8AC3E}">
        <p14:creationId xmlns:p14="http://schemas.microsoft.com/office/powerpoint/2010/main" val="38424160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With the understanding of the smartphone radio energy usage</a:t>
            </a:r>
            <a:r>
              <a:rPr lang="en-US" baseline="0" dirty="0" smtClean="0"/>
              <a:t> in cellular networks,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will now discuss the RadioProphet system, which runs on Android and </a:t>
            </a:r>
            <a:r>
              <a:rPr lang="en-US" sz="1200" b="0" kern="1200" dirty="0" smtClean="0">
                <a:solidFill>
                  <a:schemeClr val="tx1"/>
                </a:solidFill>
                <a:effectLst/>
                <a:latin typeface="+mn-lt"/>
                <a:ea typeface="+mn-ea"/>
                <a:cs typeface="+mn-cs"/>
              </a:rPr>
              <a:t>Optimizes Smartphone Energy and Radio Resource in Cellular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65</a:t>
            </a:fld>
            <a:endParaRPr lang="en-US"/>
          </a:p>
        </p:txBody>
      </p:sp>
    </p:spTree>
    <p:extLst>
      <p:ext uri="{BB962C8B-B14F-4D97-AF65-F5344CB8AC3E}">
        <p14:creationId xmlns:p14="http://schemas.microsoft.com/office/powerpoint/2010/main" val="19235974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the energy and signaling impact of network traffic, we review the Radio resource control state machines in cellular networks, or RRC state machines.</a:t>
            </a:r>
            <a:endParaRPr lang="en-US"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66</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is an existing standard for cellular networks called fast dormancy which reduces the tail length by actively notifying the network for early demotion.</a:t>
            </a:r>
          </a:p>
          <a:p>
            <a:r>
              <a:rPr lang="en-US" baseline="0" dirty="0" smtClean="0"/>
              <a:t>However, when to invoke fast dormancy is an open research question.</a:t>
            </a:r>
          </a:p>
        </p:txBody>
      </p:sp>
      <p:sp>
        <p:nvSpPr>
          <p:cNvPr id="4" name="Slide Number Placeholder 3"/>
          <p:cNvSpPr>
            <a:spLocks noGrp="1"/>
          </p:cNvSpPr>
          <p:nvPr>
            <p:ph type="sldNum" sz="quarter" idx="10"/>
          </p:nvPr>
        </p:nvSpPr>
        <p:spPr/>
        <p:txBody>
          <a:bodyPr/>
          <a:lstStyle/>
          <a:p>
            <a:fld id="{E2C1D978-99FA-E142-AB1B-2944B3010800}" type="slidenum">
              <a:rPr lang="en-US" smtClean="0"/>
              <a:t>67</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naïve fast dormancy, which always</a:t>
            </a:r>
            <a:r>
              <a:rPr lang="en-US" baseline="0" dirty="0" smtClean="0"/>
              <a:t> invoke fast dormancy after a short time, there may be some problem.</a:t>
            </a:r>
          </a:p>
          <a:p>
            <a:r>
              <a:rPr lang="en-US" baseline="0" dirty="0" smtClean="0"/>
              <a:t>As illustrated by this figure, although the tail energy is reduced, the promotion energy is increased.</a:t>
            </a:r>
          </a:p>
          <a:p>
            <a:r>
              <a:rPr lang="en-US" baseline="0" dirty="0" smtClean="0"/>
              <a:t>And besides energy, signaling overhead due to the excessive promotions is also of concerns.</a:t>
            </a:r>
          </a:p>
          <a:p>
            <a:r>
              <a:rPr lang="en-US" baseline="0" dirty="0" smtClean="0"/>
              <a:t>For example, about 32 radio messages need to be exchanged between UE and cell tower for promotion and if too many devices trigger promotion simultaneously, the cellular network may become overloaded.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68</a:t>
            </a:fld>
            <a:endParaRPr lang="en-US"/>
          </a:p>
        </p:txBody>
      </p:sp>
    </p:spTree>
    <p:extLst>
      <p:ext uri="{BB962C8B-B14F-4D97-AF65-F5344CB8AC3E}">
        <p14:creationId xmlns:p14="http://schemas.microsoft.com/office/powerpoint/2010/main" val="19629707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RadioProphet system</a:t>
            </a:r>
            <a:r>
              <a:rPr lang="en-US" baseline="0" dirty="0" smtClean="0"/>
              <a:t> is designed to make intelligent invocation of fast dormancy which saves tail energy, while in the meanwhile without incurring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69</a:t>
            </a:fld>
            <a:endParaRPr lang="en-US"/>
          </a:p>
        </p:txBody>
      </p:sp>
    </p:spTree>
    <p:extLst>
      <p:ext uri="{BB962C8B-B14F-4D97-AF65-F5344CB8AC3E}">
        <p14:creationId xmlns:p14="http://schemas.microsoft.com/office/powerpoint/2010/main" val="3149949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first talk about MobiPerf,</a:t>
            </a:r>
            <a:r>
              <a:rPr lang="en-US" baseline="0" dirty="0" smtClean="0"/>
              <a:t> a measurement platform to characterize cellular network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a:t>
            </a:fld>
            <a:endParaRPr lang="en-US"/>
          </a:p>
        </p:txBody>
      </p:sp>
    </p:spTree>
    <p:extLst>
      <p:ext uri="{BB962C8B-B14F-4D97-AF65-F5344CB8AC3E}">
        <p14:creationId xmlns:p14="http://schemas.microsoft.com/office/powerpoint/2010/main" val="5511124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summarizes the architecture and working flow of RadioProphet.</a:t>
            </a:r>
          </a:p>
          <a:p>
            <a:r>
              <a:rPr lang="en-US" baseline="0" dirty="0" smtClean="0"/>
              <a:t>The data collector collects traffic information and feed them to the inter-burst-time or IBT prediction framework,</a:t>
            </a:r>
          </a:p>
          <a:p>
            <a:r>
              <a:rPr lang="en-US" baseline="0" dirty="0" smtClean="0"/>
              <a:t>Which then predicts the IBT following the current burst.</a:t>
            </a:r>
          </a:p>
          <a:p>
            <a:r>
              <a:rPr lang="en-US" baseline="0" dirty="0" smtClean="0"/>
              <a:t>Based on the prediction results, the fast dormancy scheduler will make decisions whether to invoke FD or not.</a:t>
            </a:r>
          </a:p>
          <a:p>
            <a:r>
              <a:rPr lang="en-US" baseline="0" dirty="0" smtClean="0"/>
              <a:t>If the IBT is long, we should trigger fast dormancy to save power. Otherwise, we should just stay in the tail to avoid extra promotions and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70</a:t>
            </a:fld>
            <a:endParaRPr lang="en-US"/>
          </a:p>
        </p:txBody>
      </p:sp>
    </p:spTree>
    <p:extLst>
      <p:ext uri="{BB962C8B-B14F-4D97-AF65-F5344CB8AC3E}">
        <p14:creationId xmlns:p14="http://schemas.microsoft.com/office/powerpoint/2010/main" val="36820415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IBT prediction, we select traffic features including packet direction,</a:t>
            </a:r>
            <a:r>
              <a:rPr lang="en-US" baseline="0" dirty="0" smtClean="0"/>
              <a:t> port, packet length, protocol, TCP flags and application IDs, while ignoring other features as they are tested to be less relevant to IBT.</a:t>
            </a:r>
          </a:p>
          <a:p>
            <a:endParaRPr lang="en-US" baseline="0" dirty="0" smtClean="0"/>
          </a:p>
          <a:p>
            <a:r>
              <a:rPr lang="en-US" baseline="0" dirty="0" smtClean="0"/>
              <a:t>We have different off-the-shelf machine learning algorithms as candidates including naïve </a:t>
            </a:r>
            <a:r>
              <a:rPr lang="en-US" baseline="0" dirty="0" err="1" smtClean="0"/>
              <a:t>bayes</a:t>
            </a:r>
            <a:r>
              <a:rPr lang="en-US" baseline="0" dirty="0" smtClean="0"/>
              <a:t>, classification tree,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71</a:t>
            </a:fld>
            <a:endParaRPr lang="en-US"/>
          </a:p>
        </p:txBody>
      </p:sp>
    </p:spTree>
    <p:extLst>
      <p:ext uri="{BB962C8B-B14F-4D97-AF65-F5344CB8AC3E}">
        <p14:creationId xmlns:p14="http://schemas.microsoft.com/office/powerpoint/2010/main" val="32214885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shows the effect of one single feature, TCP flags.</a:t>
            </a:r>
          </a:p>
          <a:p>
            <a:endParaRPr lang="en-US" dirty="0" smtClean="0"/>
          </a:p>
          <a:p>
            <a:r>
              <a:rPr lang="en-US" dirty="0" smtClean="0"/>
              <a:t>For example, the SYN</a:t>
            </a:r>
            <a:r>
              <a:rPr lang="en-US" baseline="0" dirty="0" smtClean="0"/>
              <a:t> and</a:t>
            </a:r>
            <a:r>
              <a:rPr lang="en-US" dirty="0" smtClean="0"/>
              <a:t> PSH/ACK packets have high correlation with short</a:t>
            </a:r>
            <a:r>
              <a:rPr lang="en-US" baseline="0" dirty="0" smtClean="0"/>
              <a:t> IBT and </a:t>
            </a:r>
          </a:p>
          <a:p>
            <a:r>
              <a:rPr lang="en-US" baseline="0" dirty="0" smtClean="0"/>
              <a:t>machine learning algorithms are able to figure out such correlation and other other correlations in the other features automatically.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72</a:t>
            </a:fld>
            <a:endParaRPr lang="en-US"/>
          </a:p>
        </p:txBody>
      </p:sp>
    </p:spTree>
    <p:extLst>
      <p:ext uri="{BB962C8B-B14F-4D97-AF65-F5344CB8AC3E}">
        <p14:creationId xmlns:p14="http://schemas.microsoft.com/office/powerpoint/2010/main" val="19448579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implement the whole RadioProphet system</a:t>
            </a:r>
            <a:r>
              <a:rPr lang="en-US" baseline="0" dirty="0" smtClean="0"/>
              <a:t> on Android.</a:t>
            </a:r>
          </a:p>
          <a:p>
            <a:endParaRPr lang="en-US" baseline="0" dirty="0" smtClean="0"/>
          </a:p>
          <a:p>
            <a:r>
              <a:rPr lang="en-US" baseline="0" dirty="0" smtClean="0"/>
              <a:t>For data collector, we modified the </a:t>
            </a:r>
            <a:r>
              <a:rPr lang="en-US" baseline="0" dirty="0" err="1" smtClean="0"/>
              <a:t>tcpdump</a:t>
            </a:r>
            <a:r>
              <a:rPr lang="en-US" baseline="0" dirty="0" smtClean="0"/>
              <a:t> and cross-compiled it for Android.</a:t>
            </a:r>
          </a:p>
          <a:p>
            <a:r>
              <a:rPr lang="en-US" baseline="0" dirty="0" smtClean="0"/>
              <a:t>It collects traffic information and incurs &lt; 2% CPU overhead with energy overhead &lt; 1% of the RRC tail energy.</a:t>
            </a:r>
          </a:p>
          <a:p>
            <a:endParaRPr lang="en-US" baseline="0" dirty="0" smtClean="0"/>
          </a:p>
          <a:p>
            <a:r>
              <a:rPr lang="en-US" baseline="0" dirty="0" smtClean="0"/>
              <a:t>We make some changes to the existing </a:t>
            </a:r>
            <a:r>
              <a:rPr lang="en-US" baseline="0" dirty="0" err="1" smtClean="0"/>
              <a:t>Weka</a:t>
            </a:r>
            <a:r>
              <a:rPr lang="en-US" baseline="0" dirty="0" smtClean="0"/>
              <a:t> machine learning library and are able to run it on real Android device.</a:t>
            </a:r>
          </a:p>
          <a:p>
            <a:r>
              <a:rPr lang="en-US" baseline="0" dirty="0" smtClean="0"/>
              <a:t>The average model training time is 200ms and the prediction time is negligible.</a:t>
            </a:r>
          </a:p>
          <a:p>
            <a:r>
              <a:rPr lang="en-US" baseline="0" dirty="0" smtClean="0"/>
              <a:t>The energy overhead for is also &lt; 1% of the tail energy.</a:t>
            </a:r>
          </a:p>
          <a:p>
            <a:r>
              <a:rPr lang="en-US" baseline="0" dirty="0" smtClean="0"/>
              <a:t>The prediction accuracy can reach 86% for all users in the UMICH data set.</a:t>
            </a:r>
          </a:p>
          <a:p>
            <a:endParaRPr lang="en-US" baseline="0" dirty="0" smtClean="0"/>
          </a:p>
          <a:p>
            <a:r>
              <a:rPr lang="en-US" baseline="0" dirty="0" smtClean="0"/>
              <a:t>Overall, RadioProphet saves 59% of radio energy, which is 20% to 30% the total UE energy.</a:t>
            </a:r>
          </a:p>
          <a:p>
            <a:r>
              <a:rPr lang="en-US" baseline="0" dirty="0" smtClean="0"/>
              <a:t>It also helps reduces the signaling overhead by 57% compared with the default fast dormancy approach.</a:t>
            </a:r>
          </a:p>
          <a:p>
            <a:endParaRPr lang="en-US" baseline="0" dirty="0" smtClean="0"/>
          </a:p>
          <a:p>
            <a:r>
              <a:rPr lang="en-US" baseline="0" dirty="0" smtClean="0"/>
              <a:t>This demonstrates the effectiveness and practicability of the RadioProphet system.</a:t>
            </a:r>
          </a:p>
          <a:p>
            <a:endParaRPr lang="en-US" baseline="0" dirty="0" smtClean="0"/>
          </a:p>
          <a:p>
            <a:endParaRPr lang="en-US" baseline="0" dirty="0" smtClean="0"/>
          </a:p>
          <a:p>
            <a:endParaRPr lang="en-US" baseline="0" dirty="0" smtClean="0"/>
          </a:p>
          <a:p>
            <a:r>
              <a:rPr lang="en-US" baseline="0" dirty="0" smtClean="0"/>
              <a:t>============================</a:t>
            </a:r>
          </a:p>
          <a:p>
            <a:r>
              <a:rPr lang="en-US" dirty="0" smtClean="0"/>
              <a:t>Fast Dormancy scheduler</a:t>
            </a:r>
          </a:p>
          <a:p>
            <a:pPr lvl="1"/>
            <a:r>
              <a:rPr lang="en-US" dirty="0" smtClean="0"/>
              <a:t>No known interface for invoking FD on Android</a:t>
            </a:r>
          </a:p>
          <a:p>
            <a:pPr lvl="1"/>
            <a:r>
              <a:rPr lang="en-US" dirty="0" smtClean="0"/>
              <a:t>FD is available and send dummy packet to </a:t>
            </a:r>
            <a:r>
              <a:rPr lang="en-US" b="1" dirty="0" smtClean="0">
                <a:solidFill>
                  <a:srgbClr val="FF0000"/>
                </a:solidFill>
              </a:rPr>
              <a:t>invoke “no-FD”</a:t>
            </a:r>
            <a:endParaRPr lang="en-US" baseline="0" dirty="0" smtClean="0"/>
          </a:p>
          <a:p>
            <a:r>
              <a:rPr lang="en-US" baseline="0" dirty="0" smtClean="0"/>
              <a:t>In terms of fast dormancy scheduler, FD is available on our test device. </a:t>
            </a:r>
          </a:p>
          <a:p>
            <a:r>
              <a:rPr lang="en-US" baseline="0" dirty="0" smtClean="0"/>
              <a:t>Given that there is no known interface for invoking FD on Android due to the lack of OS support, we use a trick which sends dummy packet to invoke “no-fast dormancy”.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73</a:t>
            </a:fld>
            <a:endParaRPr lang="en-US"/>
          </a:p>
        </p:txBody>
      </p:sp>
    </p:spTree>
    <p:extLst>
      <p:ext uri="{BB962C8B-B14F-4D97-AF65-F5344CB8AC3E}">
        <p14:creationId xmlns:p14="http://schemas.microsoft.com/office/powerpoint/2010/main" val="16472359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further</a:t>
            </a:r>
            <a:r>
              <a:rPr lang="en-US" baseline="0" dirty="0" smtClean="0"/>
              <a:t> study is still required for optimizing cellular network and power resource usage for mobile applications.</a:t>
            </a:r>
          </a:p>
          <a:p>
            <a:endParaRPr lang="en-US" baseline="0" dirty="0" smtClean="0"/>
          </a:p>
          <a:p>
            <a:r>
              <a:rPr lang="en-US" baseline="0" dirty="0" smtClean="0"/>
              <a:t>The future work for MobiPerf includes making it a more general mobile measurement platform to better serve the research community and </a:t>
            </a:r>
          </a:p>
          <a:p>
            <a:r>
              <a:rPr lang="en-US" baseline="0" dirty="0" smtClean="0"/>
              <a:t>making a longitudinal study of the evolution of cellular networks with data set collected over the years.</a:t>
            </a:r>
          </a:p>
          <a:p>
            <a:endParaRPr lang="en-US" baseline="0" dirty="0" smtClean="0"/>
          </a:p>
          <a:p>
            <a:r>
              <a:rPr lang="en-US" baseline="0" dirty="0" smtClean="0"/>
              <a:t>For RadioProphet, we can consider more TCP- and application-layer context to make the prediction more intelligent and accurate.</a:t>
            </a:r>
          </a:p>
          <a:p>
            <a:r>
              <a:rPr lang="en-US" baseline="0" dirty="0" smtClean="0"/>
              <a:t>It is also important to study how to deploy RadioProphet publicly and how to integrate it with Android OS better.</a:t>
            </a:r>
          </a:p>
        </p:txBody>
      </p:sp>
      <p:sp>
        <p:nvSpPr>
          <p:cNvPr id="4" name="Slide Number Placeholder 3"/>
          <p:cNvSpPr>
            <a:spLocks noGrp="1"/>
          </p:cNvSpPr>
          <p:nvPr>
            <p:ph type="sldNum" sz="quarter" idx="10"/>
          </p:nvPr>
        </p:nvSpPr>
        <p:spPr/>
        <p:txBody>
          <a:bodyPr/>
          <a:lstStyle/>
          <a:p>
            <a:fld id="{770C1E7F-2EBE-8C44-BCC6-B9D1BC8EB751}" type="slidenum">
              <a:rPr lang="en-US" smtClean="0"/>
              <a:t>74</a:t>
            </a:fld>
            <a:endParaRPr lang="en-US"/>
          </a:p>
        </p:txBody>
      </p:sp>
    </p:spTree>
    <p:extLst>
      <p:ext uri="{BB962C8B-B14F-4D97-AF65-F5344CB8AC3E}">
        <p14:creationId xmlns:p14="http://schemas.microsoft.com/office/powerpoint/2010/main" val="41885334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Thank you and I’m glad</a:t>
            </a:r>
            <a:r>
              <a:rPr lang="en-US" baseline="0" dirty="0" smtClean="0"/>
              <a:t> to take questions!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75</a:t>
            </a:fld>
            <a:endParaRPr lang="en-US"/>
          </a:p>
        </p:txBody>
      </p:sp>
    </p:spTree>
    <p:extLst>
      <p:ext uri="{BB962C8B-B14F-4D97-AF65-F5344CB8AC3E}">
        <p14:creationId xmlns:p14="http://schemas.microsoft.com/office/powerpoint/2010/main" val="24337207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all for coming and have</a:t>
            </a:r>
            <a:r>
              <a:rPr lang="en-US" baseline="0" dirty="0" smtClean="0"/>
              <a:t> a </a:t>
            </a:r>
            <a:r>
              <a:rPr lang="en-US" baseline="0" smtClean="0"/>
              <a:t>good summer!</a:t>
            </a:r>
            <a:endParaRPr lang="en-US"/>
          </a:p>
        </p:txBody>
      </p:sp>
      <p:sp>
        <p:nvSpPr>
          <p:cNvPr id="4" name="Slide Number Placeholder 3"/>
          <p:cNvSpPr>
            <a:spLocks noGrp="1"/>
          </p:cNvSpPr>
          <p:nvPr>
            <p:ph type="sldNum" sz="quarter" idx="10"/>
          </p:nvPr>
        </p:nvSpPr>
        <p:spPr/>
        <p:txBody>
          <a:bodyPr/>
          <a:lstStyle/>
          <a:p>
            <a:fld id="{770C1E7F-2EBE-8C44-BCC6-B9D1BC8EB751}" type="slidenum">
              <a:rPr lang="en-US" smtClean="0"/>
              <a:t>77</a:t>
            </a:fld>
            <a:endParaRPr lang="en-US"/>
          </a:p>
        </p:txBody>
      </p:sp>
    </p:spTree>
    <p:extLst>
      <p:ext uri="{BB962C8B-B14F-4D97-AF65-F5344CB8AC3E}">
        <p14:creationId xmlns:p14="http://schemas.microsoft.com/office/powerpoint/2010/main" val="20191031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0C1E7F-2EBE-8C44-BCC6-B9D1BC8EB751}" type="slidenum">
              <a:rPr lang="en-US" smtClean="0"/>
              <a:t>78</a:t>
            </a:fld>
            <a:endParaRPr lang="en-US"/>
          </a:p>
        </p:txBody>
      </p:sp>
    </p:spTree>
    <p:extLst>
      <p:ext uri="{BB962C8B-B14F-4D97-AF65-F5344CB8AC3E}">
        <p14:creationId xmlns:p14="http://schemas.microsoft.com/office/powerpoint/2010/main" val="15240253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study the impact of concurrent</a:t>
            </a:r>
            <a:r>
              <a:rPr lang="en-US" baseline="0" dirty="0" smtClean="0"/>
              <a:t> TCP connections on web browsing performance.</a:t>
            </a:r>
          </a:p>
          <a:p>
            <a:r>
              <a:rPr lang="en-US" baseline="0" dirty="0" smtClean="0"/>
              <a:t>We vary the maximum allowed concurrency on the client and observe a decrease of page loading time as the concurrency grows.</a:t>
            </a:r>
          </a:p>
          <a:p>
            <a:r>
              <a:rPr lang="en-US" baseline="0" dirty="0" smtClean="0"/>
              <a:t>The default limit on maximum concurrency is 4 on existing smartphone platforms an we observe a 30% speedup once such limit is removed.</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79</a:t>
            </a:fld>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 we look at the impact of compression on web performance.</a:t>
            </a:r>
          </a:p>
          <a:p>
            <a:r>
              <a:rPr lang="en-US" dirty="0" smtClean="0"/>
              <a:t>Intuitively, there is a tradeoff between client decompression processing and network data size reduction.</a:t>
            </a:r>
          </a:p>
          <a:p>
            <a:r>
              <a:rPr lang="en-US" dirty="0" smtClean="0"/>
              <a:t>And we observe that the network factor is more dominant</a:t>
            </a:r>
            <a:r>
              <a:rPr lang="en-US" baseline="0" dirty="0" smtClean="0"/>
              <a:t> for 3G networks.</a:t>
            </a:r>
          </a:p>
          <a:p>
            <a:endParaRPr lang="en-US" baseline="0" dirty="0" smtClean="0"/>
          </a:p>
          <a:p>
            <a:r>
              <a:rPr lang="en-US" baseline="0" dirty="0" smtClean="0"/>
              <a:t>In the figure, we show the page loading time of 3 smartphones in compression </a:t>
            </a:r>
            <a:r>
              <a:rPr lang="en-US" baseline="0" dirty="0" err="1" smtClean="0"/>
              <a:t>v.s</a:t>
            </a:r>
            <a:r>
              <a:rPr lang="en-US" baseline="0" dirty="0" smtClean="0"/>
              <a:t>. no compression model.</a:t>
            </a:r>
          </a:p>
          <a:p>
            <a:r>
              <a:rPr lang="en-US" baseline="0" dirty="0" smtClean="0"/>
              <a:t>X axis is the RTT we controlled so as to understand the impact of compression understand different network conditions.</a:t>
            </a:r>
          </a:p>
          <a:p>
            <a:r>
              <a:rPr lang="en-US" baseline="0" dirty="0" smtClean="0"/>
              <a:t>The performance improvement is more significant when the network condition is worse, for example,</a:t>
            </a:r>
          </a:p>
          <a:p>
            <a:r>
              <a:rPr lang="en-US" baseline="0" dirty="0" smtClean="0"/>
              <a:t>When RTT is 800ms, compression helps iPhone speedup by 30%</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80</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design MobiPerf to</a:t>
            </a:r>
          </a:p>
          <a:p>
            <a:r>
              <a:rPr lang="en-US" dirty="0" smtClean="0"/>
              <a:t>1</a:t>
            </a:r>
            <a:r>
              <a:rPr lang="en-US" baseline="0" dirty="0" smtClean="0"/>
              <a:t> measure the most relevant network characteristics of cellular networks.</a:t>
            </a:r>
          </a:p>
          <a:p>
            <a:r>
              <a:rPr lang="en-US" baseline="0" dirty="0" smtClean="0"/>
              <a:t>2 We also don’t want the measurement results to be affected by any external factors, such as the delay introduced by the Internet path</a:t>
            </a:r>
          </a:p>
          <a:p>
            <a:r>
              <a:rPr lang="en-US" dirty="0" smtClean="0"/>
              <a:t>3 We also hope</a:t>
            </a:r>
            <a:r>
              <a:rPr lang="en-US" baseline="0" dirty="0" smtClean="0"/>
              <a:t> MobiPerf to attract a larger number of users using different carriers covering different geographical regions</a:t>
            </a:r>
          </a:p>
          <a:p>
            <a:r>
              <a:rPr lang="en-US" baseline="0" dirty="0" smtClean="0"/>
              <a:t>4 and to benefit the research community in terms of both tool and data</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this data</a:t>
            </a:r>
            <a:r>
              <a:rPr lang="en-US" baseline="0" dirty="0" smtClean="0"/>
              <a:t> set, we first study the network and traffic characteristics in LTE networks and compare with other network types.</a:t>
            </a:r>
          </a:p>
          <a:p>
            <a:endParaRPr lang="en-US" baseline="0" dirty="0" smtClean="0"/>
          </a:p>
          <a:p>
            <a:r>
              <a:rPr lang="en-US" baseline="0" dirty="0" smtClean="0"/>
              <a:t>We observe that similar to wired networks, TCP flow size exhibits strong heavy-tail distribution, with 90% flows having very small payload in both uplink and downlink.</a:t>
            </a:r>
          </a:p>
          <a:p>
            <a:r>
              <a:rPr lang="en-US" baseline="0" dirty="0" smtClean="0"/>
              <a:t>Also the top 0.6% of flows account for 62% of total downlink bytes.</a:t>
            </a:r>
          </a:p>
          <a:p>
            <a:endParaRPr lang="en-US" baseline="0" dirty="0" smtClean="0"/>
          </a:p>
          <a:p>
            <a:r>
              <a:rPr lang="en-US" baseline="0" dirty="0" smtClean="0"/>
              <a:t>We also observe that the TCP concurrency for the existing mobile applications running in the LTE networks is not high, and for 72% of the time, there is only 1 TCP flow actively downloading data.</a:t>
            </a:r>
          </a:p>
          <a:p>
            <a:endParaRPr lang="en-US" baseline="0" dirty="0" smtClean="0"/>
          </a:p>
          <a:p>
            <a:r>
              <a:rPr lang="en-US" baseline="0" dirty="0" smtClean="0"/>
              <a:t>Previously, in 2G/3G networks, we observe that the RAN latency dominates the overall end-to-end delay and this is no longer the case in LTE networks,</a:t>
            </a:r>
          </a:p>
          <a:p>
            <a:r>
              <a:rPr lang="en-US" baseline="0" dirty="0" smtClean="0"/>
              <a:t>as we observe comparable delay in the cellular network as in the Internet paths.</a:t>
            </a:r>
          </a:p>
        </p:txBody>
      </p:sp>
      <p:sp>
        <p:nvSpPr>
          <p:cNvPr id="4" name="Slide Number Placeholder 3"/>
          <p:cNvSpPr>
            <a:spLocks noGrp="1"/>
          </p:cNvSpPr>
          <p:nvPr>
            <p:ph type="sldNum" sz="quarter" idx="10"/>
          </p:nvPr>
        </p:nvSpPr>
        <p:spPr/>
        <p:txBody>
          <a:bodyPr/>
          <a:lstStyle/>
          <a:p>
            <a:fld id="{770C1E7F-2EBE-8C44-BCC6-B9D1BC8EB751}" type="slidenum">
              <a:rPr lang="en-US" smtClean="0"/>
              <a:t>81</a:t>
            </a:fld>
            <a:endParaRPr lang="en-US"/>
          </a:p>
        </p:txBody>
      </p:sp>
    </p:spTree>
    <p:extLst>
      <p:ext uri="{BB962C8B-B14F-4D97-AF65-F5344CB8AC3E}">
        <p14:creationId xmlns:p14="http://schemas.microsoft.com/office/powerpoint/2010/main" val="32068579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further break down the content type for all HTTP traffic based on content size.</a:t>
            </a:r>
          </a:p>
          <a:p>
            <a:r>
              <a:rPr lang="en-US" baseline="0" dirty="0" smtClean="0"/>
              <a:t>We observe that video and image contents are dominant in the LTE traffic, and these web objects are typically larger in size than text contents.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82</a:t>
            </a:fld>
            <a:endParaRPr lang="en-US"/>
          </a:p>
        </p:txBody>
      </p:sp>
    </p:spTree>
    <p:extLst>
      <p:ext uri="{BB962C8B-B14F-4D97-AF65-F5344CB8AC3E}">
        <p14:creationId xmlns:p14="http://schemas.microsoft.com/office/powerpoint/2010/main" val="23752861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3GTest</a:t>
            </a:r>
            <a:r>
              <a:rPr lang="en-US" baseline="0" dirty="0" smtClean="0"/>
              <a:t> is used for measuring the previous metrics globally</a:t>
            </a:r>
          </a:p>
          <a:p>
            <a:endParaRPr lang="en-US" baseline="0" dirty="0" smtClean="0"/>
          </a:p>
          <a:p>
            <a:r>
              <a:rPr lang="en-US" baseline="0" dirty="0" smtClean="0"/>
              <a:t>Talk about which is my part (iPhone + server design and implementation) and which are collaborator’s parts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83</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summarize the main observations on 3G network performance from </a:t>
            </a:r>
            <a:r>
              <a:rPr lang="en-US" dirty="0" err="1" smtClean="0"/>
              <a:t>Mobiperf</a:t>
            </a:r>
            <a:r>
              <a:rPr lang="en-US" dirty="0" smtClean="0"/>
              <a:t> data set.</a:t>
            </a:r>
          </a:p>
          <a:p>
            <a:endParaRPr lang="en-US" dirty="0" smtClean="0"/>
          </a:p>
          <a:p>
            <a:pPr marL="0" indent="0">
              <a:buNone/>
            </a:pPr>
            <a:r>
              <a:rPr lang="en-US" dirty="0" smtClean="0"/>
              <a:t>1. 3G downlink bandwidth is low and most of them</a:t>
            </a:r>
            <a:r>
              <a:rPr lang="en-US" baseline="0" dirty="0" smtClean="0"/>
              <a:t> is &lt; 1Mbps</a:t>
            </a:r>
          </a:p>
          <a:p>
            <a:pPr marL="0" indent="0">
              <a:buNone/>
            </a:pPr>
            <a:endParaRPr lang="en-US" baseline="0" dirty="0" smtClean="0"/>
          </a:p>
          <a:p>
            <a:pPr marL="0" indent="0">
              <a:buNone/>
            </a:pPr>
            <a:r>
              <a:rPr lang="en-US" baseline="0" dirty="0" smtClean="0"/>
              <a:t>2. We have compared the performance of different carriers and found that RTT 400ms and loss rate 0% is a representative network scenario for 3G networks.</a:t>
            </a:r>
          </a:p>
          <a:p>
            <a:pPr marL="0" indent="0">
              <a:buNone/>
            </a:pPr>
            <a:endParaRPr lang="en-US" baseline="0" dirty="0" smtClean="0"/>
          </a:p>
          <a:p>
            <a:pPr marL="0" indent="0">
              <a:buNone/>
            </a:pPr>
            <a:r>
              <a:rPr lang="en-US" baseline="0" dirty="0" smtClean="0"/>
              <a:t>3 By comparing Ping to the 1st IP hop and ping to end servers, we conclude that carrier network delay dominates end-to-end RTT</a:t>
            </a:r>
          </a:p>
          <a:p>
            <a:pPr marL="0" indent="0">
              <a:buNone/>
            </a:pPr>
            <a:endParaRPr lang="en-US" baseline="0" dirty="0" smtClean="0"/>
          </a:p>
          <a:p>
            <a:pPr marL="0" indent="0">
              <a:buNone/>
            </a:pPr>
            <a:r>
              <a:rPr lang="en-US" baseline="0" dirty="0" smtClean="0"/>
              <a:t>4. Given that local DNS lookup time is very close to the ping to the first hop, LDNS server performance is considered to be good</a:t>
            </a:r>
          </a:p>
          <a:p>
            <a:pPr marL="0" indent="0">
              <a:buNone/>
            </a:pPr>
            <a:endParaRPr lang="en-US" baseline="0" dirty="0" smtClean="0"/>
          </a:p>
          <a:p>
            <a:pPr marL="0" indent="0">
              <a:buNone/>
            </a:pPr>
            <a:r>
              <a:rPr lang="en-US" baseline="0" dirty="0" smtClean="0"/>
              <a:t>5. In addition, we also observe high variation for different metrics across carriers, among the same carrier, and even within the same TCP connection.</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85</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87</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88</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downlink throughput</a:t>
            </a:r>
            <a:r>
              <a:rPr lang="en-US" baseline="0" dirty="0" smtClean="0"/>
              <a:t> of LTE with WiFi and </a:t>
            </a:r>
            <a:r>
              <a:rPr lang="en-US" baseline="0" dirty="0" err="1" smtClean="0"/>
              <a:t>WiMax</a:t>
            </a:r>
            <a:r>
              <a:rPr lang="en-US" baseline="0" dirty="0" smtClean="0"/>
              <a:t>.</a:t>
            </a:r>
            <a:endParaRPr lang="en-US" dirty="0" smtClean="0"/>
          </a:p>
          <a:p>
            <a:endParaRPr lang="en-US" dirty="0" smtClean="0"/>
          </a:p>
          <a:p>
            <a:r>
              <a:rPr lang="en-US" baseline="0" dirty="0" smtClean="0"/>
              <a:t>LTE’s </a:t>
            </a:r>
            <a:r>
              <a:rPr lang="en-US" baseline="0" dirty="0" smtClean="0"/>
              <a:t>median throughout is 13Mbps, and for some users, it can be up to 30Mbps.</a:t>
            </a:r>
          </a:p>
          <a:p>
            <a:r>
              <a:rPr lang="en-US" baseline="0" dirty="0" smtClean="0"/>
              <a:t>We need to notice that LTE network is currently relatively unloaded due to its new coming.</a:t>
            </a:r>
          </a:p>
          <a:p>
            <a:r>
              <a:rPr lang="en-US" baseline="0" dirty="0" smtClean="0"/>
              <a:t>For WiFi and WiMAX, their median downlink throughput is smaller than 5Mbps. And 3G networks are lower.</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89</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uplink throughput, LTE’s median throughput is 5.6Mbps, which is also much higher than that of WiFi or WiMAX.</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90</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RTT, LTE and WiFi have similar median</a:t>
            </a:r>
            <a:r>
              <a:rPr lang="en-US" baseline="0" dirty="0" smtClean="0"/>
              <a:t> value of 70ms, </a:t>
            </a:r>
          </a:p>
          <a:p>
            <a:r>
              <a:rPr lang="en-US" baseline="0" dirty="0" smtClean="0"/>
              <a:t>WiMAX and 3G networks have higher RTTs, and the median value is between 100ms and 200ms</a:t>
            </a:r>
            <a:r>
              <a:rPr lang="en-US" baseline="0" dirty="0" smtClean="0"/>
              <a:t>.</a:t>
            </a:r>
          </a:p>
          <a:p>
            <a:endParaRPr lang="en-US" baseline="0" dirty="0" smtClean="0"/>
          </a:p>
          <a:p>
            <a:r>
              <a:rPr lang="en-US" baseline="0" dirty="0" smtClean="0"/>
              <a:t>In sum, LTE has significantly improved throughput and RTT performance over 3G and WiMAX</a:t>
            </a:r>
          </a:p>
          <a:p>
            <a:r>
              <a:rPr lang="en-US" baseline="0" dirty="0" smtClean="0"/>
              <a:t>and it now has even better performance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91</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Ttail</a:t>
            </a:r>
            <a:r>
              <a:rPr lang="en-US" dirty="0" smtClean="0"/>
              <a:t> is a very important parameter for both 3G</a:t>
            </a:r>
            <a:r>
              <a:rPr lang="en-US" baseline="0" dirty="0" smtClean="0"/>
              <a:t> and 4G networks.</a:t>
            </a:r>
          </a:p>
          <a:p>
            <a:r>
              <a:rPr lang="en-US" baseline="0" dirty="0" smtClean="0"/>
              <a:t>It incurs tradeoffs between UE energy consumption, signaling overhead in the network quantified by the # of state transitions here</a:t>
            </a:r>
          </a:p>
          <a:p>
            <a:r>
              <a:rPr lang="en-US" baseline="0" dirty="0" smtClean="0"/>
              <a:t>, and responsiveness</a:t>
            </a:r>
          </a:p>
          <a:p>
            <a:endParaRPr lang="en-US" baseline="0" dirty="0" smtClean="0"/>
          </a:p>
          <a:p>
            <a:r>
              <a:rPr lang="en-US" baseline="0" dirty="0" smtClean="0"/>
              <a:t>When </a:t>
            </a:r>
            <a:r>
              <a:rPr lang="en-US" baseline="0" dirty="0" err="1" smtClean="0"/>
              <a:t>Ttail</a:t>
            </a:r>
            <a:r>
              <a:rPr lang="en-US" baseline="0" dirty="0" smtClean="0"/>
              <a:t> is set to be a long value, UE consumes more energy, with smaller # of state transitions and fast responsiveness since UE spends more time in the RRC_CONNECTED state and there is less promotion delays.</a:t>
            </a:r>
          </a:p>
          <a:p>
            <a:r>
              <a:rPr lang="en-US" baseline="0" dirty="0" smtClean="0"/>
              <a:t>When </a:t>
            </a:r>
            <a:r>
              <a:rPr lang="en-US" baseline="0" dirty="0" err="1" smtClean="0"/>
              <a:t>Ttail</a:t>
            </a:r>
            <a:r>
              <a:rPr lang="en-US" baseline="0" dirty="0" smtClean="0"/>
              <a:t> is set to be a short value, UE consumes less energy, incurring larger number of state transitions and more promotions delays</a:t>
            </a:r>
          </a:p>
          <a:p>
            <a:r>
              <a:rPr lang="en-US" baseline="0" dirty="0" smtClean="0"/>
              <a:t>Later in this talk, we will explore in more details the impact of setting </a:t>
            </a:r>
            <a:r>
              <a:rPr lang="en-US" baseline="0" dirty="0" err="1" smtClean="0"/>
              <a:t>Ttail</a:t>
            </a:r>
            <a:r>
              <a:rPr lang="en-US" baseline="0" dirty="0" smtClean="0"/>
              <a:t> for LTE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92</a:t>
            </a:fld>
            <a:endParaRPr lang="en-US"/>
          </a:p>
        </p:txBody>
      </p:sp>
    </p:spTree>
    <p:extLst>
      <p:ext uri="{BB962C8B-B14F-4D97-AF65-F5344CB8AC3E}">
        <p14:creationId xmlns:p14="http://schemas.microsoft.com/office/powerpoint/2010/main" val="3423473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a:t>
            </a:r>
            <a:r>
              <a:rPr lang="en-US" baseline="0" dirty="0" smtClean="0"/>
              <a:t> measures the most important network metrics including</a:t>
            </a:r>
            <a:endParaRPr lang="en-US" dirty="0" smtClean="0"/>
          </a:p>
          <a:p>
            <a:r>
              <a:rPr lang="en-US" dirty="0" smtClean="0"/>
              <a:t>DNS </a:t>
            </a:r>
            <a:r>
              <a:rPr lang="en-US" dirty="0" smtClean="0"/>
              <a:t>related and</a:t>
            </a:r>
            <a:r>
              <a:rPr lang="en-US" baseline="0" dirty="0" smtClean="0"/>
              <a:t> TCP related</a:t>
            </a:r>
            <a:r>
              <a:rPr lang="en-US" dirty="0" smtClean="0"/>
              <a:t> metrics, as well as the other network metrics</a:t>
            </a:r>
            <a:endParaRPr lang="en-US" baseline="0" dirty="0" smtClean="0"/>
          </a:p>
          <a:p>
            <a:r>
              <a:rPr lang="en-US" baseline="0" dirty="0" smtClean="0"/>
              <a:t>For TCP metrics, we measure downlink and uplink throughput, RTT and packet loss rate.</a:t>
            </a:r>
          </a:p>
          <a:p>
            <a:r>
              <a:rPr lang="en-US" baseline="0" dirty="0" smtClean="0"/>
              <a:t>For throughput test, in order to minimize the effect of the Internet path, MobiPerf will choose the closest nodes among the 120+ M-Lab nodes distributed globally</a:t>
            </a:r>
          </a:p>
          <a:p>
            <a:r>
              <a:rPr lang="en-US" baseline="0" dirty="0" smtClean="0"/>
              <a:t>We also use parallel TCP connections so that there is no single server that becomes the bottleneck</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93</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Avoid personal identifiable information</a:t>
            </a:r>
          </a:p>
          <a:p>
            <a:r>
              <a:rPr lang="en-US" dirty="0" smtClean="0"/>
              <a:t>Limit running time</a:t>
            </a:r>
          </a:p>
          <a:p>
            <a:r>
              <a:rPr lang="en-US" dirty="0" smtClean="0"/>
              <a:t>Simple UI with one click to run</a:t>
            </a:r>
          </a:p>
          <a:p>
            <a:r>
              <a:rPr lang="en-US" dirty="0" smtClean="0"/>
              <a:t>Leave users the option to run once or multiple times</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96</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a:t>
            </a:r>
            <a:r>
              <a:rPr lang="en-US" baseline="0" dirty="0" smtClean="0"/>
              <a:t> about the challenges and our solutions</a:t>
            </a:r>
          </a:p>
          <a:p>
            <a:endParaRPr lang="en-US" baseline="0" dirty="0" smtClean="0"/>
          </a:p>
          <a:p>
            <a:pPr marL="228600" indent="-228600">
              <a:buAutoNum type="arabicPeriod"/>
            </a:pPr>
            <a:r>
              <a:rPr lang="en-US" baseline="0" dirty="0" smtClean="0"/>
              <a:t>To extract important network metrics and understand network properties</a:t>
            </a:r>
          </a:p>
          <a:p>
            <a:pPr marL="228600" indent="-228600">
              <a:buAutoNum type="arabicPeriod"/>
            </a:pPr>
            <a:endParaRPr lang="en-US" baseline="0" dirty="0" smtClean="0"/>
          </a:p>
          <a:p>
            <a:pPr marL="228600" indent="-228600">
              <a:buAutoNum type="arabicPeriod"/>
            </a:pPr>
            <a:r>
              <a:rPr lang="en-US" baseline="0" dirty="0" smtClean="0"/>
              <a:t>To measure the network metrics globally to analyze commonalities and compare differences.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97</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DNS performance</a:t>
            </a:r>
          </a:p>
          <a:p>
            <a:pPr lvl="1"/>
            <a:r>
              <a:rPr lang="en-US" dirty="0" smtClean="0"/>
              <a:t>Local DNS lookup time</a:t>
            </a:r>
          </a:p>
          <a:p>
            <a:r>
              <a:rPr lang="en-US" dirty="0" smtClean="0"/>
              <a:t>TCP performance</a:t>
            </a:r>
          </a:p>
          <a:p>
            <a:pPr lvl="1"/>
            <a:r>
              <a:rPr lang="en-US" dirty="0" smtClean="0"/>
              <a:t>Throughput</a:t>
            </a:r>
          </a:p>
          <a:p>
            <a:pPr lvl="1"/>
            <a:r>
              <a:rPr lang="en-US" dirty="0" smtClean="0"/>
              <a:t>RTT</a:t>
            </a:r>
          </a:p>
          <a:p>
            <a:pPr lvl="1"/>
            <a:r>
              <a:rPr lang="en-US" dirty="0" smtClean="0"/>
              <a:t>Loss rate</a:t>
            </a:r>
          </a:p>
          <a:p>
            <a:r>
              <a:rPr lang="en-US" dirty="0" smtClean="0"/>
              <a:t>Ping performance</a:t>
            </a:r>
          </a:p>
          <a:p>
            <a:pPr lvl="1"/>
            <a:r>
              <a:rPr lang="en-US" dirty="0" smtClean="0"/>
              <a:t>Latency to landmark servers</a:t>
            </a:r>
          </a:p>
          <a:p>
            <a:pPr lvl="1"/>
            <a:r>
              <a:rPr lang="en-US" dirty="0" smtClean="0"/>
              <a:t>Latency to the first hop</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98</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throughput values</a:t>
            </a:r>
          </a:p>
          <a:p>
            <a:r>
              <a:rPr lang="en-US" altLang="zh-CN" baseline="0" dirty="0" smtClean="0"/>
              <a:t>3, ATT &gt; T-Mobile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99</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RTT values 400ms (higher than Internet values)</a:t>
            </a:r>
          </a:p>
          <a:p>
            <a:r>
              <a:rPr lang="en-US" altLang="zh-CN" baseline="0" dirty="0" smtClean="0"/>
              <a:t>3, ATT &gt; T-Mobile (T-Mobile has high RTT)</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100</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RTT</a:t>
            </a:r>
            <a:r>
              <a:rPr lang="en-US" baseline="0" dirty="0" smtClean="0"/>
              <a:t> common value for 3G networks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101</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common retransmission values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2, UMTS vs. EVDO (possibly due to link-layer retransmission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Link-layer retransmission for low loss rate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102</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Loss rate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103</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F5155F8C-A24F-E44E-8FE2-490E6AB7A9C1}" type="datetime1">
              <a:rPr lang="en-US" smtClean="0"/>
              <a:t>4/21/13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D7E63A33-8271-4DD0-9C48-789913D7C11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E871F1F-008F-4A4A-B52B-76557B2AF745}"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AD04286-02F0-B142-B9AE-F26714486658}"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06FE726-CD8A-3F44-A765-DFBDE263E07F}"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884952E-EA90-2744-BD8A-EA65A37DDFFD}"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04097DB-337E-D747-BDCA-7D4EA58F34DE}" type="datetime1">
              <a:rPr lang="en-US" smtClean="0"/>
              <a:t>4/21/13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2130888-6F73-8C48-9AEF-56ACAFED1EA6}" type="datetime1">
              <a:rPr lang="en-US" smtClean="0"/>
              <a:t>4/21/13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9208D21-31CF-1946-81C5-D4C991BBB99A}" type="datetime1">
              <a:rPr lang="en-US" smtClean="0"/>
              <a:t>4/21/13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030F86-424B-A744-9275-DB264E2AB347}" type="datetime1">
              <a:rPr lang="en-US" smtClean="0"/>
              <a:t>4/21/13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2A8CFDCB-E4D7-5C43-9B79-7B381776AEDE}" type="datetime1">
              <a:rPr lang="en-US" smtClean="0"/>
              <a:t>4/21/13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Drag picture to placeholder or click icon to add</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51CEEC9D-CC9A-904B-AA2A-EE90D4279EE1}" type="datetime1">
              <a:rPr lang="en-US" smtClean="0"/>
              <a:t>4/21/13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D7E63A33-8271-4DD0-9C48-789913D7C115}"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548DEA4E-752D-B946-B71F-B92FC18D8D09}" type="datetime1">
              <a:rPr lang="en-US" smtClean="0"/>
              <a:t>4/21/13</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79.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79.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80.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80.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84.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85.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86.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87.e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88.e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35.e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8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35.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35.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35.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35.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35.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90.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e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3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3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Mobiperf/MobiPerf"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37.png"/></Relationships>
</file>

<file path=ppt/slides/_rels/slide131.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93.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96.em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45.xml.rels><?xml version="1.0" encoding="UTF-8" standalone="yes"?>
<Relationships xmlns="http://schemas.openxmlformats.org/package/2006/relationships"><Relationship Id="rId11" Type="http://schemas.openxmlformats.org/officeDocument/2006/relationships/image" Target="../media/image105.png"/><Relationship Id="rId12"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jpeg"/><Relationship Id="rId7" Type="http://schemas.openxmlformats.org/officeDocument/2006/relationships/image" Target="../media/image101.png"/><Relationship Id="rId8" Type="http://schemas.openxmlformats.org/officeDocument/2006/relationships/image" Target="../media/image102.png"/><Relationship Id="rId9" Type="http://schemas.openxmlformats.org/officeDocument/2006/relationships/image" Target="../media/image103.png"/><Relationship Id="rId10" Type="http://schemas.openxmlformats.org/officeDocument/2006/relationships/image" Target="../media/image10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chart" Target="../charts/char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chart" Target="../charts/char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chart" Target="../charts/chart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Microsoft_Equation1.bin"/><Relationship Id="rId5"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27.emf"/><Relationship Id="rId5" Type="http://schemas.openxmlformats.org/officeDocument/2006/relationships/oleObject" Target="../embeddings/Microsoft_Equation2.bin"/><Relationship Id="rId6" Type="http://schemas.openxmlformats.org/officeDocument/2006/relationships/image" Target="../media/image28.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emf"/></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5.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5.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6.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emf"/><Relationship Id="rId6"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45.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6.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chart" Target="../charts/char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chart" Target="../charts/chart3.xml"/></Relationships>
</file>

<file path=ppt/slides/_rels/slide64.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9.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0.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4.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5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57.emf"/></Relationships>
</file>

<file path=ppt/slides/_rels/slide88.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9.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1.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 Id="rId11"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96.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77.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0" y="1293094"/>
            <a:ext cx="9114118" cy="2690087"/>
          </a:xfrm>
        </p:spPr>
        <p:txBody>
          <a:bodyPr>
            <a:normAutofit fontScale="90000"/>
          </a:bodyPr>
          <a:lstStyle/>
          <a:p>
            <a:pPr algn="ctr"/>
            <a:r>
              <a:rPr lang="en-US" sz="3600" dirty="0">
                <a:solidFill>
                  <a:srgbClr val="000090"/>
                </a:solidFill>
              </a:rPr>
              <a:t>Performance and Power </a:t>
            </a:r>
            <a:r>
              <a:rPr lang="en-US" sz="3600" dirty="0" smtClean="0">
                <a:solidFill>
                  <a:srgbClr val="000090"/>
                </a:solidFill>
              </a:rPr>
              <a:t>Characterization</a:t>
            </a:r>
            <a:br>
              <a:rPr lang="en-US" sz="3600" dirty="0" smtClean="0">
                <a:solidFill>
                  <a:srgbClr val="000090"/>
                </a:solidFill>
              </a:rPr>
            </a:br>
            <a:r>
              <a:rPr lang="en-US" sz="3600" dirty="0" smtClean="0">
                <a:solidFill>
                  <a:srgbClr val="000090"/>
                </a:solidFill>
              </a:rPr>
              <a:t>of </a:t>
            </a:r>
            <a:r>
              <a:rPr lang="en-US" sz="3600" dirty="0">
                <a:solidFill>
                  <a:srgbClr val="000090"/>
                </a:solidFill>
              </a:rPr>
              <a:t>Cellular Networks </a:t>
            </a:r>
            <a:r>
              <a:rPr lang="en-US" sz="3600" dirty="0" smtClean="0">
                <a:solidFill>
                  <a:srgbClr val="000090"/>
                </a:solidFill>
              </a:rPr>
              <a:t>and </a:t>
            </a:r>
            <a:br>
              <a:rPr lang="en-US" sz="3600" dirty="0" smtClean="0">
                <a:solidFill>
                  <a:srgbClr val="000090"/>
                </a:solidFill>
              </a:rPr>
            </a:br>
            <a:r>
              <a:rPr lang="en-US" sz="3600" dirty="0" smtClean="0">
                <a:solidFill>
                  <a:srgbClr val="000090"/>
                </a:solidFill>
              </a:rPr>
              <a:t>Mobile </a:t>
            </a:r>
            <a:r>
              <a:rPr lang="en-US" sz="3600" dirty="0">
                <a:solidFill>
                  <a:srgbClr val="000090"/>
                </a:solidFill>
              </a:rPr>
              <a:t>Application </a:t>
            </a:r>
            <a:r>
              <a:rPr lang="en-US" sz="3600" dirty="0" smtClean="0">
                <a:solidFill>
                  <a:srgbClr val="000090"/>
                </a:solidFill>
              </a:rPr>
              <a:t>Optimizations</a:t>
            </a:r>
            <a:br>
              <a:rPr lang="en-US" sz="3600" dirty="0" smtClean="0">
                <a:solidFill>
                  <a:srgbClr val="000090"/>
                </a:solidFill>
              </a:rPr>
            </a:br>
            <a:endParaRPr lang="en-US" sz="3600" dirty="0">
              <a:solidFill>
                <a:srgbClr val="000090"/>
              </a:solidFill>
            </a:endParaRPr>
          </a:p>
        </p:txBody>
      </p:sp>
      <p:sp>
        <p:nvSpPr>
          <p:cNvPr id="9" name="副标题 2"/>
          <p:cNvSpPr>
            <a:spLocks noGrp="1"/>
          </p:cNvSpPr>
          <p:nvPr>
            <p:ph type="subTitle" idx="1"/>
          </p:nvPr>
        </p:nvSpPr>
        <p:spPr>
          <a:xfrm>
            <a:off x="1371599" y="4108824"/>
            <a:ext cx="7547636" cy="1529975"/>
          </a:xfrm>
        </p:spPr>
        <p:txBody>
          <a:bodyPr>
            <a:normAutofit/>
          </a:bodyPr>
          <a:lstStyle/>
          <a:p>
            <a:r>
              <a:rPr lang="en-US" sz="2300" dirty="0" smtClean="0"/>
              <a:t>Junxian </a:t>
            </a:r>
            <a:r>
              <a:rPr lang="en-US" sz="2300" dirty="0" smtClean="0"/>
              <a:t>Huang</a:t>
            </a:r>
          </a:p>
          <a:p>
            <a:r>
              <a:rPr lang="en-US" sz="1900" dirty="0" smtClean="0">
                <a:solidFill>
                  <a:srgbClr val="7F7F7F"/>
                </a:solidFill>
              </a:rPr>
              <a:t>University of Michigan</a:t>
            </a:r>
            <a:endParaRPr lang="en-US" sz="2300" dirty="0"/>
          </a:p>
        </p:txBody>
      </p:sp>
      <p:sp>
        <p:nvSpPr>
          <p:cNvPr id="6" name="TextBox 5"/>
          <p:cNvSpPr txBox="1">
            <a:spLocks noChangeArrowheads="1"/>
          </p:cNvSpPr>
          <p:nvPr/>
        </p:nvSpPr>
        <p:spPr bwMode="auto">
          <a:xfrm>
            <a:off x="3781123" y="6228008"/>
            <a:ext cx="1665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en-US" altLang="zh-CN" i="1" dirty="0" smtClean="0">
                <a:solidFill>
                  <a:schemeClr val="bg1"/>
                </a:solidFill>
              </a:rPr>
              <a:t>April 25, 2013</a:t>
            </a:r>
            <a:endParaRPr lang="en-US" altLang="zh-CN" i="1" dirty="0">
              <a:solidFill>
                <a:schemeClr val="bg1"/>
              </a:solidFill>
            </a:endParaRPr>
          </a:p>
        </p:txBody>
      </p:sp>
      <p:pic>
        <p:nvPicPr>
          <p:cNvPr id="7" name="Picture 6"/>
          <p:cNvPicPr>
            <a:picLocks noChangeAspect="1"/>
          </p:cNvPicPr>
          <p:nvPr/>
        </p:nvPicPr>
        <p:blipFill>
          <a:blip r:embed="rId3"/>
          <a:stretch>
            <a:fillRect/>
          </a:stretch>
        </p:blipFill>
        <p:spPr>
          <a:xfrm>
            <a:off x="7485530" y="29883"/>
            <a:ext cx="1628588" cy="1564582"/>
          </a:xfrm>
          <a:prstGeom prst="rect">
            <a:avLst/>
          </a:prstGeom>
        </p:spPr>
      </p:pic>
    </p:spTree>
    <p:extLst>
      <p:ext uri="{BB962C8B-B14F-4D97-AF65-F5344CB8AC3E}">
        <p14:creationId xmlns:p14="http://schemas.microsoft.com/office/powerpoint/2010/main" val="4250674921"/>
      </p:ext>
    </p:extLst>
  </p:cSld>
  <p:clrMapOvr>
    <a:masterClrMapping/>
  </p:clrMapOvr>
  <mc:AlternateContent xmlns:mc="http://schemas.openxmlformats.org/markup-compatibility/2006">
    <mc:Choice xmlns:p14="http://schemas.microsoft.com/office/powerpoint/2010/main" Requires="p14">
      <p:transition spd="slow" p14:dur="2000" advTm="4946"/>
    </mc:Choice>
    <mc:Fallback>
      <p:transition xmlns:p14="http://schemas.microsoft.com/office/powerpoint/2010/main" spd="slow" advTm="4946"/>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8"/>
            <a:ext cx="8229600" cy="4525963"/>
          </a:xfrm>
        </p:spPr>
        <p:txBody>
          <a:bodyPr/>
          <a:lstStyle/>
          <a:p>
            <a:r>
              <a:rPr lang="en-US" dirty="0" smtClean="0"/>
              <a:t>Ping (Impact of diverse Internet servers)</a:t>
            </a:r>
          </a:p>
          <a:p>
            <a:pPr lvl="1"/>
            <a:r>
              <a:rPr lang="en-US" dirty="0" smtClean="0"/>
              <a:t>Ping A: Ping latency to the first responsive IP hop</a:t>
            </a:r>
          </a:p>
          <a:p>
            <a:pPr lvl="1"/>
            <a:r>
              <a:rPr lang="en-US" dirty="0" smtClean="0"/>
              <a:t>Ping B: Ping latency to landmark servers at diverse Internet locations</a:t>
            </a:r>
          </a:p>
        </p:txBody>
      </p:sp>
      <p:sp>
        <p:nvSpPr>
          <p:cNvPr id="3" name="Title 2"/>
          <p:cNvSpPr>
            <a:spLocks noGrp="1"/>
          </p:cNvSpPr>
          <p:nvPr>
            <p:ph type="title"/>
          </p:nvPr>
        </p:nvSpPr>
        <p:spPr/>
        <p:txBody>
          <a:bodyPr>
            <a:normAutofit/>
          </a:bodyPr>
          <a:lstStyle/>
          <a:p>
            <a:r>
              <a:rPr lang="en-US" dirty="0"/>
              <a:t>Cellular </a:t>
            </a:r>
            <a:r>
              <a:rPr lang="en-US" dirty="0" smtClean="0"/>
              <a:t>Network Metrics</a:t>
            </a:r>
            <a:endParaRPr lang="en-US" dirty="0" smtClean="0"/>
          </a:p>
        </p:txBody>
      </p:sp>
      <p:pic>
        <p:nvPicPr>
          <p:cNvPr id="24" name="Picture 23"/>
          <p:cNvPicPr>
            <a:picLocks noChangeAspect="1"/>
          </p:cNvPicPr>
          <p:nvPr/>
        </p:nvPicPr>
        <p:blipFill>
          <a:blip r:embed="rId3"/>
          <a:stretch>
            <a:fillRect/>
          </a:stretch>
        </p:blipFill>
        <p:spPr>
          <a:xfrm>
            <a:off x="1761912" y="3027827"/>
            <a:ext cx="5849312" cy="2354212"/>
          </a:xfrm>
          <a:prstGeom prst="rect">
            <a:avLst/>
          </a:prstGeom>
        </p:spPr>
      </p:pic>
      <p:cxnSp>
        <p:nvCxnSpPr>
          <p:cNvPr id="28" name="Straight Connector 2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7100442" y="5901159"/>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34446E16-B2C9-F144-9C35-FA4640631927}" type="slidenum">
              <a:rPr lang="en-US" smtClean="0"/>
              <a:pPr/>
              <a:t>10</a:t>
            </a:fld>
            <a:endParaRPr lang="en-US"/>
          </a:p>
        </p:txBody>
      </p:sp>
      <p:cxnSp>
        <p:nvCxnSpPr>
          <p:cNvPr id="12" name="Straight Arrow Connector 11"/>
          <p:cNvCxnSpPr/>
          <p:nvPr/>
        </p:nvCxnSpPr>
        <p:spPr>
          <a:xfrm>
            <a:off x="2293498" y="5485120"/>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2293499" y="5662198"/>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267310" y="5932159"/>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a:off x="2267311" y="6086150"/>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stretch>
            <a:fillRect/>
          </a:stretch>
        </p:blipFill>
        <p:spPr>
          <a:xfrm>
            <a:off x="6980851" y="2784188"/>
            <a:ext cx="796835" cy="761886"/>
          </a:xfrm>
          <a:prstGeom prst="rect">
            <a:avLst/>
          </a:prstGeom>
        </p:spPr>
      </p:pic>
      <p:pic>
        <p:nvPicPr>
          <p:cNvPr id="18" name="Picture 17"/>
          <p:cNvPicPr>
            <a:picLocks noChangeAspect="1"/>
          </p:cNvPicPr>
          <p:nvPr/>
        </p:nvPicPr>
        <p:blipFill>
          <a:blip r:embed="rId4"/>
          <a:stretch>
            <a:fillRect/>
          </a:stretch>
        </p:blipFill>
        <p:spPr>
          <a:xfrm>
            <a:off x="7031768" y="4688805"/>
            <a:ext cx="796835" cy="761886"/>
          </a:xfrm>
          <a:prstGeom prst="rect">
            <a:avLst/>
          </a:prstGeom>
        </p:spPr>
      </p:pic>
      <p:cxnSp>
        <p:nvCxnSpPr>
          <p:cNvPr id="20" name="Straight Connector 19"/>
          <p:cNvCxnSpPr/>
          <p:nvPr/>
        </p:nvCxnSpPr>
        <p:spPr>
          <a:xfrm rot="16200000" flipH="1">
            <a:off x="6486898" y="4450988"/>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521304" y="3341044"/>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3272045" y="5412028"/>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A</a:t>
            </a:r>
            <a:endParaRPr lang="en-US" dirty="0"/>
          </a:p>
        </p:txBody>
      </p:sp>
      <p:sp>
        <p:nvSpPr>
          <p:cNvPr id="22" name="Rounded Rectangle 21"/>
          <p:cNvSpPr/>
          <p:nvPr/>
        </p:nvSpPr>
        <p:spPr>
          <a:xfrm>
            <a:off x="4370357" y="5866359"/>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B</a:t>
            </a:r>
            <a:endParaRPr lang="en-US" dirty="0"/>
          </a:p>
        </p:txBody>
      </p:sp>
    </p:spTree>
    <p:extLst>
      <p:ext uri="{BB962C8B-B14F-4D97-AF65-F5344CB8AC3E}">
        <p14:creationId xmlns:p14="http://schemas.microsoft.com/office/powerpoint/2010/main" val="3366859088"/>
      </p:ext>
    </p:extLst>
  </p:cSld>
  <p:clrMapOvr>
    <a:masterClrMapping/>
  </p:clrMapOvr>
  <mc:AlternateContent xmlns:mc="http://schemas.openxmlformats.org/markup-compatibility/2006">
    <mc:Choice xmlns:p14="http://schemas.microsoft.com/office/powerpoint/2010/main" Requires="p14">
      <p:transition spd="slow" p14:dur="2000" advTm="465"/>
    </mc:Choice>
    <mc:Fallback>
      <p:transition xmlns:p14="http://schemas.microsoft.com/office/powerpoint/2010/main" spd="slow" advTm="465"/>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l="492" r="492"/>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100</a:t>
            </a:fld>
            <a:endParaRPr lang="en-US"/>
          </a:p>
        </p:txBody>
      </p:sp>
      <p:sp>
        <p:nvSpPr>
          <p:cNvPr id="4" name="Title 3"/>
          <p:cNvSpPr>
            <a:spLocks noGrp="1"/>
          </p:cNvSpPr>
          <p:nvPr>
            <p:ph type="title"/>
          </p:nvPr>
        </p:nvSpPr>
        <p:spPr/>
        <p:txBody>
          <a:bodyPr>
            <a:normAutofit/>
          </a:bodyPr>
          <a:lstStyle/>
          <a:p>
            <a:r>
              <a:rPr lang="en-US" dirty="0" smtClean="0"/>
              <a:t>RTT comparison</a:t>
            </a:r>
            <a:endParaRPr lang="en-US" dirty="0"/>
          </a:p>
        </p:txBody>
      </p:sp>
      <p:cxnSp>
        <p:nvCxnSpPr>
          <p:cNvPr id="8" name="Straight Connector 7"/>
          <p:cNvCxnSpPr/>
          <p:nvPr/>
        </p:nvCxnSpPr>
        <p:spPr>
          <a:xfrm>
            <a:off x="1233447" y="3358024"/>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08601" y="3126015"/>
            <a:ext cx="675067" cy="461665"/>
          </a:xfrm>
          <a:prstGeom prst="rect">
            <a:avLst/>
          </a:prstGeom>
          <a:noFill/>
        </p:spPr>
        <p:txBody>
          <a:bodyPr wrap="square" rtlCol="0">
            <a:spAutoFit/>
          </a:bodyPr>
          <a:lstStyle/>
          <a:p>
            <a:r>
              <a:rPr lang="en-US" sz="2400" dirty="0" smtClean="0"/>
              <a:t>CDF</a:t>
            </a:r>
            <a:endParaRPr lang="en-US" sz="2400" dirty="0"/>
          </a:p>
        </p:txBody>
      </p:sp>
      <p:sp>
        <p:nvSpPr>
          <p:cNvPr id="9" name="Rounded Rectangular Callout 8"/>
          <p:cNvSpPr/>
          <p:nvPr/>
        </p:nvSpPr>
        <p:spPr>
          <a:xfrm>
            <a:off x="5557172" y="2616432"/>
            <a:ext cx="1269532" cy="668325"/>
          </a:xfrm>
          <a:prstGeom prst="wedgeRoundRectCallout">
            <a:avLst>
              <a:gd name="adj1" fmla="val -117821"/>
              <a:gd name="adj2" fmla="val 54708"/>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p>
          <a:p>
            <a:pPr algn="ctr"/>
            <a:r>
              <a:rPr lang="en-US" dirty="0" smtClean="0"/>
              <a:t>450ms</a:t>
            </a:r>
            <a:endParaRPr lang="en-US" dirty="0"/>
          </a:p>
        </p:txBody>
      </p:sp>
      <p:sp>
        <p:nvSpPr>
          <p:cNvPr id="10" name="Rounded Rectangular Callout 9"/>
          <p:cNvSpPr/>
          <p:nvPr/>
        </p:nvSpPr>
        <p:spPr>
          <a:xfrm>
            <a:off x="3943106" y="4038305"/>
            <a:ext cx="1111324" cy="687350"/>
          </a:xfrm>
          <a:prstGeom prst="wedgeRoundRectCallout">
            <a:avLst>
              <a:gd name="adj1" fmla="val -34588"/>
              <a:gd name="adj2" fmla="val -14857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350ms</a:t>
            </a:r>
            <a:endParaRPr lang="en-US" dirty="0"/>
          </a:p>
        </p:txBody>
      </p:sp>
    </p:spTree>
    <p:extLst>
      <p:ext uri="{BB962C8B-B14F-4D97-AF65-F5344CB8AC3E}">
        <p14:creationId xmlns:p14="http://schemas.microsoft.com/office/powerpoint/2010/main" val="238696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t="-496" b="-496"/>
          <a:stretch>
            <a:fillRect/>
          </a:stretch>
        </p:blipFill>
        <p:spPr>
          <a:xfrm>
            <a:off x="1334450" y="2903062"/>
            <a:ext cx="6207265" cy="3413757"/>
          </a:xfrm>
        </p:spPr>
      </p:pic>
      <p:sp>
        <p:nvSpPr>
          <p:cNvPr id="3" name="Slide Number Placeholder 2"/>
          <p:cNvSpPr>
            <a:spLocks noGrp="1"/>
          </p:cNvSpPr>
          <p:nvPr>
            <p:ph type="sldNum" sz="quarter" idx="12"/>
          </p:nvPr>
        </p:nvSpPr>
        <p:spPr/>
        <p:txBody>
          <a:bodyPr/>
          <a:lstStyle/>
          <a:p>
            <a:fld id="{34446E16-B2C9-F144-9C35-FA4640631927}" type="slidenum">
              <a:rPr lang="en-US" smtClean="0"/>
              <a:pPr/>
              <a:t>101</a:t>
            </a:fld>
            <a:endParaRPr lang="en-US"/>
          </a:p>
        </p:txBody>
      </p:sp>
      <p:sp>
        <p:nvSpPr>
          <p:cNvPr id="4" name="Title 3"/>
          <p:cNvSpPr>
            <a:spLocks noGrp="1"/>
          </p:cNvSpPr>
          <p:nvPr>
            <p:ph type="title"/>
          </p:nvPr>
        </p:nvSpPr>
        <p:spPr/>
        <p:txBody>
          <a:bodyPr>
            <a:normAutofit fontScale="90000"/>
          </a:bodyPr>
          <a:lstStyle/>
          <a:p>
            <a:r>
              <a:rPr lang="en-US" dirty="0" smtClean="0"/>
              <a:t>TCP RTT comparison across carriers</a:t>
            </a:r>
            <a:endParaRPr lang="en-US" dirty="0"/>
          </a:p>
        </p:txBody>
      </p:sp>
      <p:sp>
        <p:nvSpPr>
          <p:cNvPr id="6" name="Content Placeholder 1"/>
          <p:cNvSpPr txBox="1">
            <a:spLocks/>
          </p:cNvSpPr>
          <p:nvPr/>
        </p:nvSpPr>
        <p:spPr>
          <a:xfrm>
            <a:off x="609600" y="16337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RTT of each carrier has high variation</a:t>
            </a:r>
            <a:endParaRPr lang="en-US" altLang="zh-CN" sz="2600" dirty="0" smtClean="0"/>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400ms</a:t>
            </a:r>
            <a:r>
              <a:rPr kumimoji="0" lang="en-US" altLang="zh-CN" sz="2600" b="0" i="0" u="none" strike="noStrike" kern="1200" cap="none" spc="0" normalizeH="0" noProof="0" dirty="0" smtClean="0">
                <a:ln>
                  <a:noFill/>
                </a:ln>
                <a:solidFill>
                  <a:schemeClr val="tx1"/>
                </a:solidFill>
                <a:effectLst/>
                <a:uLnTx/>
                <a:uFillTx/>
                <a:latin typeface="+mn-lt"/>
                <a:ea typeface="+mn-ea"/>
                <a:cs typeface="+mn-cs"/>
              </a:rPr>
              <a:t> can be selected as a common RTT in 3G networks</a:t>
            </a:r>
            <a:endParaRPr kumimoji="0" lang="en-US" altLang="zh-CN" sz="26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317017749"/>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457200" y="1501951"/>
            <a:ext cx="7742255" cy="4216079"/>
          </a:xfrm>
          <a:prstGeom prst="rect">
            <a:avLst/>
          </a:prstGeom>
        </p:spPr>
      </p:pic>
      <p:cxnSp>
        <p:nvCxnSpPr>
          <p:cNvPr id="6" name="Straight Connector 5"/>
          <p:cNvCxnSpPr/>
          <p:nvPr/>
        </p:nvCxnSpPr>
        <p:spPr>
          <a:xfrm rot="10800000" flipH="1">
            <a:off x="1320495" y="3346323"/>
            <a:ext cx="7096652" cy="2252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D7E63A33-8271-4DD0-9C48-789913D7C115}" type="slidenum">
              <a:rPr lang="en-US" smtClean="0"/>
              <a:pPr/>
              <a:t>102</a:t>
            </a:fld>
            <a:endParaRPr lang="en-US"/>
          </a:p>
        </p:txBody>
      </p:sp>
      <p:sp>
        <p:nvSpPr>
          <p:cNvPr id="3" name="Title 2"/>
          <p:cNvSpPr>
            <a:spLocks noGrp="1"/>
          </p:cNvSpPr>
          <p:nvPr>
            <p:ph type="title"/>
          </p:nvPr>
        </p:nvSpPr>
        <p:spPr/>
        <p:txBody>
          <a:bodyPr>
            <a:normAutofit fontScale="90000"/>
          </a:bodyPr>
          <a:lstStyle/>
          <a:p>
            <a:r>
              <a:rPr lang="en-US" dirty="0" smtClean="0"/>
              <a:t>Retransmission rate comparison</a:t>
            </a:r>
          </a:p>
        </p:txBody>
      </p:sp>
      <p:cxnSp>
        <p:nvCxnSpPr>
          <p:cNvPr id="7" name="Straight Connector 6"/>
          <p:cNvCxnSpPr/>
          <p:nvPr/>
        </p:nvCxnSpPr>
        <p:spPr>
          <a:xfrm rot="5400000">
            <a:off x="1042752" y="4121624"/>
            <a:ext cx="1552190" cy="1589"/>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459561" y="4121623"/>
            <a:ext cx="1552188"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57200" y="3103279"/>
            <a:ext cx="915954" cy="461665"/>
          </a:xfrm>
          <a:prstGeom prst="rect">
            <a:avLst/>
          </a:prstGeom>
          <a:noFill/>
        </p:spPr>
        <p:txBody>
          <a:bodyPr wrap="square" rtlCol="0">
            <a:spAutoFit/>
          </a:bodyPr>
          <a:lstStyle/>
          <a:p>
            <a:r>
              <a:rPr lang="en-US" sz="2400" dirty="0" smtClean="0"/>
              <a:t>CDF</a:t>
            </a:r>
            <a:endParaRPr lang="en-US" sz="2400" dirty="0"/>
          </a:p>
        </p:txBody>
      </p:sp>
      <p:sp>
        <p:nvSpPr>
          <p:cNvPr id="19" name="Rounded Rectangular Callout 18"/>
          <p:cNvSpPr/>
          <p:nvPr/>
        </p:nvSpPr>
        <p:spPr>
          <a:xfrm>
            <a:off x="209171" y="3724353"/>
            <a:ext cx="1111324" cy="436316"/>
          </a:xfrm>
          <a:prstGeom prst="wedgeRoundRectCallout">
            <a:avLst>
              <a:gd name="adj1" fmla="val 90686"/>
              <a:gd name="adj2" fmla="val -126306"/>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endParaRPr lang="en-US" dirty="0"/>
          </a:p>
        </p:txBody>
      </p:sp>
      <p:sp>
        <p:nvSpPr>
          <p:cNvPr id="20" name="Rounded Rectangular Callout 19"/>
          <p:cNvSpPr/>
          <p:nvPr/>
        </p:nvSpPr>
        <p:spPr>
          <a:xfrm>
            <a:off x="209171" y="2471541"/>
            <a:ext cx="1111324" cy="436316"/>
          </a:xfrm>
          <a:prstGeom prst="wedgeRoundRectCallout">
            <a:avLst>
              <a:gd name="adj1" fmla="val 90687"/>
              <a:gd name="adj2" fmla="val 1507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endParaRPr lang="en-US" dirty="0"/>
          </a:p>
        </p:txBody>
      </p:sp>
    </p:spTree>
    <p:extLst>
      <p:ext uri="{BB962C8B-B14F-4D97-AF65-F5344CB8AC3E}">
        <p14:creationId xmlns:p14="http://schemas.microsoft.com/office/powerpoint/2010/main" val="19469518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1318725" y="3162402"/>
            <a:ext cx="5917650" cy="3222482"/>
          </a:xfrm>
          <a:prstGeom prst="rect">
            <a:avLst/>
          </a:prstGeom>
        </p:spPr>
      </p:pic>
      <p:cxnSp>
        <p:nvCxnSpPr>
          <p:cNvPr id="6" name="Straight Connector 5"/>
          <p:cNvCxnSpPr/>
          <p:nvPr/>
        </p:nvCxnSpPr>
        <p:spPr>
          <a:xfrm>
            <a:off x="1554556" y="4565612"/>
            <a:ext cx="5999296" cy="10949"/>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ontent Placeholder 1"/>
          <p:cNvSpPr>
            <a:spLocks noGrp="1"/>
          </p:cNvSpPr>
          <p:nvPr>
            <p:ph idx="1"/>
          </p:nvPr>
        </p:nvSpPr>
        <p:spPr/>
        <p:txBody>
          <a:bodyPr>
            <a:normAutofit/>
          </a:bodyPr>
          <a:lstStyle/>
          <a:p>
            <a:r>
              <a:rPr lang="en-US" altLang="zh-CN" sz="2600" dirty="0" smtClean="0"/>
              <a:t>TCP retransmission rate is low (0% selected)</a:t>
            </a:r>
          </a:p>
          <a:p>
            <a:r>
              <a:rPr lang="en-US" altLang="zh-CN" sz="2600" dirty="0" smtClean="0"/>
              <a:t>T-Mobile and AT&amp;T’s median of TCP retransmission rate is 0%, while Sprint and Verizon have 0.7%</a:t>
            </a:r>
          </a:p>
        </p:txBody>
      </p:sp>
      <p:sp>
        <p:nvSpPr>
          <p:cNvPr id="3" name="Title 2"/>
          <p:cNvSpPr>
            <a:spLocks noGrp="1"/>
          </p:cNvSpPr>
          <p:nvPr>
            <p:ph type="title"/>
          </p:nvPr>
        </p:nvSpPr>
        <p:spPr/>
        <p:txBody>
          <a:bodyPr>
            <a:normAutofit fontScale="90000"/>
          </a:bodyPr>
          <a:lstStyle/>
          <a:p>
            <a:r>
              <a:rPr lang="en-US" dirty="0" smtClean="0"/>
              <a:t>TCP retransmission rate comparison across carriers</a:t>
            </a:r>
          </a:p>
        </p:txBody>
      </p:sp>
      <p:cxnSp>
        <p:nvCxnSpPr>
          <p:cNvPr id="7" name="Straight Connector 6"/>
          <p:cNvCxnSpPr/>
          <p:nvPr/>
        </p:nvCxnSpPr>
        <p:spPr>
          <a:xfrm rot="5400000">
            <a:off x="1789059" y="5161523"/>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2071963" y="5148802"/>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34446E16-B2C9-F144-9C35-FA4640631927}" type="slidenum">
              <a:rPr lang="en-US" smtClean="0"/>
              <a:pPr/>
              <a:t>103</a:t>
            </a:fld>
            <a:endParaRPr lang="en-US"/>
          </a:p>
        </p:txBody>
      </p:sp>
    </p:spTree>
    <p:extLst>
      <p:ext uri="{BB962C8B-B14F-4D97-AF65-F5344CB8AC3E}">
        <p14:creationId xmlns:p14="http://schemas.microsoft.com/office/powerpoint/2010/main" val="1069555634"/>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1sthop.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104</a:t>
            </a:fld>
            <a:endParaRPr lang="en-US"/>
          </a:p>
        </p:txBody>
      </p:sp>
      <p:sp>
        <p:nvSpPr>
          <p:cNvPr id="2" name="Title 1"/>
          <p:cNvSpPr>
            <a:spLocks noGrp="1"/>
          </p:cNvSpPr>
          <p:nvPr>
            <p:ph type="title"/>
          </p:nvPr>
        </p:nvSpPr>
        <p:spPr/>
        <p:txBody>
          <a:bodyPr/>
          <a:lstStyle/>
          <a:p>
            <a:r>
              <a:rPr lang="en-US" dirty="0" smtClean="0"/>
              <a:t>Ping to the first hop</a:t>
            </a:r>
            <a:endParaRPr lang="en-US" dirty="0"/>
          </a:p>
        </p:txBody>
      </p:sp>
    </p:spTree>
    <p:extLst>
      <p:ext uri="{BB962C8B-B14F-4D97-AF65-F5344CB8AC3E}">
        <p14:creationId xmlns:p14="http://schemas.microsoft.com/office/powerpoint/2010/main" val="20263864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ing.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105</a:t>
            </a:fld>
            <a:endParaRPr lang="en-US"/>
          </a:p>
        </p:txBody>
      </p:sp>
      <p:sp>
        <p:nvSpPr>
          <p:cNvPr id="2" name="Title 1"/>
          <p:cNvSpPr>
            <a:spLocks noGrp="1"/>
          </p:cNvSpPr>
          <p:nvPr>
            <p:ph type="title"/>
          </p:nvPr>
        </p:nvSpPr>
        <p:spPr/>
        <p:txBody>
          <a:bodyPr/>
          <a:lstStyle/>
          <a:p>
            <a:r>
              <a:rPr lang="en-US" dirty="0" smtClean="0"/>
              <a:t>Ping to end server</a:t>
            </a:r>
            <a:endParaRPr lang="en-US" dirty="0"/>
          </a:p>
        </p:txBody>
      </p:sp>
    </p:spTree>
    <p:extLst>
      <p:ext uri="{BB962C8B-B14F-4D97-AF65-F5344CB8AC3E}">
        <p14:creationId xmlns:p14="http://schemas.microsoft.com/office/powerpoint/2010/main" val="2994407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ime_down.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106</a:t>
            </a:fld>
            <a:endParaRPr lang="en-US"/>
          </a:p>
        </p:txBody>
      </p:sp>
      <p:sp>
        <p:nvSpPr>
          <p:cNvPr id="2" name="Title 1"/>
          <p:cNvSpPr>
            <a:spLocks noGrp="1"/>
          </p:cNvSpPr>
          <p:nvPr>
            <p:ph type="title"/>
          </p:nvPr>
        </p:nvSpPr>
        <p:spPr/>
        <p:txBody>
          <a:bodyPr>
            <a:normAutofit fontScale="90000"/>
          </a:bodyPr>
          <a:lstStyle/>
          <a:p>
            <a:r>
              <a:rPr lang="en-US" dirty="0" smtClean="0"/>
              <a:t>Time of day effect on network performance</a:t>
            </a:r>
            <a:endParaRPr lang="en-US" dirty="0"/>
          </a:p>
        </p:txBody>
      </p:sp>
    </p:spTree>
    <p:extLst>
      <p:ext uri="{BB962C8B-B14F-4D97-AF65-F5344CB8AC3E}">
        <p14:creationId xmlns:p14="http://schemas.microsoft.com/office/powerpoint/2010/main" val="1514300406"/>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rl10.eps"/>
          <p:cNvPicPr>
            <a:picLocks noGrp="1" noChangeAspect="1"/>
          </p:cNvPicPr>
          <p:nvPr>
            <p:ph idx="1"/>
          </p:nvPr>
        </p:nvPicPr>
        <p:blipFill>
          <a:blip r:embed="rId3"/>
          <a:srcRect l="708" r="708"/>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107</a:t>
            </a:fld>
            <a:endParaRPr lang="en-US"/>
          </a:p>
        </p:txBody>
      </p:sp>
      <p:sp>
        <p:nvSpPr>
          <p:cNvPr id="3" name="Title 2"/>
          <p:cNvSpPr>
            <a:spLocks noGrp="1"/>
          </p:cNvSpPr>
          <p:nvPr>
            <p:ph type="title"/>
          </p:nvPr>
        </p:nvSpPr>
        <p:spPr/>
        <p:txBody>
          <a:bodyPr>
            <a:normAutofit fontScale="90000"/>
          </a:bodyPr>
          <a:lstStyle/>
          <a:p>
            <a:r>
              <a:rPr lang="en-US" dirty="0" smtClean="0"/>
              <a:t>Simple website page load time break down</a:t>
            </a:r>
            <a:endParaRPr lang="en-US" dirty="0"/>
          </a:p>
        </p:txBody>
      </p:sp>
      <p:sp>
        <p:nvSpPr>
          <p:cNvPr id="6" name="TextBox 5"/>
          <p:cNvSpPr txBox="1"/>
          <p:nvPr/>
        </p:nvSpPr>
        <p:spPr>
          <a:xfrm>
            <a:off x="3110688" y="5830658"/>
            <a:ext cx="3437453"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m.ebay.com</a:t>
            </a:r>
            <a:endParaRPr lang="en-US" b="1" dirty="0" smtClean="0">
              <a:solidFill>
                <a:srgbClr val="0000FF"/>
              </a:solidFill>
            </a:endParaRPr>
          </a:p>
        </p:txBody>
      </p:sp>
      <p:sp>
        <p:nvSpPr>
          <p:cNvPr id="11" name="Rounded Rectangular Callout 10"/>
          <p:cNvSpPr/>
          <p:nvPr/>
        </p:nvSpPr>
        <p:spPr>
          <a:xfrm>
            <a:off x="4782224" y="1384127"/>
            <a:ext cx="1853397" cy="656231"/>
          </a:xfrm>
          <a:prstGeom prst="wedgeRoundRectCallout">
            <a:avLst>
              <a:gd name="adj1" fmla="val -79850"/>
              <a:gd name="adj2" fmla="val 10016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83989" y="1384127"/>
            <a:ext cx="1853397" cy="656232"/>
          </a:xfrm>
          <a:prstGeom prst="wedgeRoundRectCallout">
            <a:avLst>
              <a:gd name="adj1" fmla="val 36879"/>
              <a:gd name="adj2" fmla="val 10028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4" name="Straight Arrow Connector 13"/>
          <p:cNvCxnSpPr/>
          <p:nvPr/>
        </p:nvCxnSpPr>
        <p:spPr>
          <a:xfrm rot="16200000" flipH="1">
            <a:off x="3569750" y="3276105"/>
            <a:ext cx="2662000" cy="676700"/>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1782864" y="2514007"/>
            <a:ext cx="3192953" cy="617856"/>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645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7E63A33-8271-4DD0-9C48-789913D7C115}" type="slidenum">
              <a:rPr lang="en-US" smtClean="0"/>
              <a:pPr/>
              <a:t>108</a:t>
            </a:fld>
            <a:endParaRPr lang="en-US"/>
          </a:p>
        </p:txBody>
      </p:sp>
      <p:sp>
        <p:nvSpPr>
          <p:cNvPr id="3" name="Title 2"/>
          <p:cNvSpPr>
            <a:spLocks noGrp="1"/>
          </p:cNvSpPr>
          <p:nvPr>
            <p:ph type="title"/>
          </p:nvPr>
        </p:nvSpPr>
        <p:spPr/>
        <p:txBody>
          <a:bodyPr>
            <a:normAutofit fontScale="90000"/>
          </a:bodyPr>
          <a:lstStyle/>
          <a:p>
            <a:r>
              <a:rPr lang="en-US" dirty="0" smtClean="0"/>
              <a:t>Content-rich website page load time break down</a:t>
            </a:r>
            <a:endParaRPr lang="en-US" dirty="0"/>
          </a:p>
        </p:txBody>
      </p:sp>
      <p:pic>
        <p:nvPicPr>
          <p:cNvPr id="5" name="Picture 4" descr="url19.eps"/>
          <p:cNvPicPr>
            <a:picLocks noChangeAspect="1"/>
          </p:cNvPicPr>
          <p:nvPr/>
        </p:nvPicPr>
        <p:blipFill>
          <a:blip r:embed="rId3"/>
          <a:stretch>
            <a:fillRect/>
          </a:stretch>
        </p:blipFill>
        <p:spPr>
          <a:xfrm>
            <a:off x="837595" y="2276797"/>
            <a:ext cx="7432001" cy="4029399"/>
          </a:xfrm>
          <a:prstGeom prst="rect">
            <a:avLst/>
          </a:prstGeom>
        </p:spPr>
      </p:pic>
      <p:sp>
        <p:nvSpPr>
          <p:cNvPr id="7" name="TextBox 6"/>
          <p:cNvSpPr txBox="1"/>
          <p:nvPr/>
        </p:nvSpPr>
        <p:spPr>
          <a:xfrm>
            <a:off x="2848946" y="6232930"/>
            <a:ext cx="3287180"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mapquest.com</a:t>
            </a:r>
            <a:endParaRPr lang="en-US" b="1" dirty="0" smtClean="0">
              <a:solidFill>
                <a:srgbClr val="0000FF"/>
              </a:solidFill>
            </a:endParaRPr>
          </a:p>
        </p:txBody>
      </p:sp>
      <p:sp>
        <p:nvSpPr>
          <p:cNvPr id="11" name="Rounded Rectangular Callout 10"/>
          <p:cNvSpPr/>
          <p:nvPr/>
        </p:nvSpPr>
        <p:spPr>
          <a:xfrm>
            <a:off x="4881791" y="1620566"/>
            <a:ext cx="1853397" cy="656231"/>
          </a:xfrm>
          <a:prstGeom prst="wedgeRoundRectCallout">
            <a:avLst>
              <a:gd name="adj1" fmla="val -48881"/>
              <a:gd name="adj2" fmla="val 12435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02377" y="1620566"/>
            <a:ext cx="1853397" cy="656232"/>
          </a:xfrm>
          <a:prstGeom prst="wedgeRoundRectCallout">
            <a:avLst>
              <a:gd name="adj1" fmla="val 64554"/>
              <a:gd name="adj2" fmla="val 13005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5" name="Straight Arrow Connector 14"/>
          <p:cNvCxnSpPr/>
          <p:nvPr/>
        </p:nvCxnSpPr>
        <p:spPr>
          <a:xfrm rot="16200000" flipH="1">
            <a:off x="5233137" y="2751923"/>
            <a:ext cx="2637580" cy="2625657"/>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3893616" y="2868074"/>
            <a:ext cx="594360"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
        <p:nvSpPr>
          <p:cNvPr id="19" name="Rounded Rectangle 18"/>
          <p:cNvSpPr/>
          <p:nvPr/>
        </p:nvSpPr>
        <p:spPr>
          <a:xfrm>
            <a:off x="3955774" y="3460070"/>
            <a:ext cx="850392"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941766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389792"/>
            <a:ext cx="8229600" cy="4731634"/>
          </a:xfrm>
        </p:spPr>
        <p:txBody>
          <a:bodyPr>
            <a:normAutofit fontScale="92500" lnSpcReduction="10000"/>
          </a:bodyPr>
          <a:lstStyle/>
          <a:p>
            <a:r>
              <a:rPr lang="en-US" dirty="0" smtClean="0"/>
              <a:t>Web browsing performance </a:t>
            </a:r>
            <a:r>
              <a:rPr lang="en-US" altLang="zh-CN" dirty="0" smtClean="0"/>
              <a:t>factors</a:t>
            </a:r>
          </a:p>
          <a:p>
            <a:pPr lvl="1"/>
            <a:r>
              <a:rPr lang="en-US" altLang="zh-CN" dirty="0" smtClean="0"/>
              <a:t>Bottlenecks</a:t>
            </a:r>
          </a:p>
          <a:p>
            <a:pPr lvl="2"/>
            <a:r>
              <a:rPr lang="en-US" dirty="0" smtClean="0"/>
              <a:t>Client execution &amp; network download</a:t>
            </a:r>
          </a:p>
          <a:p>
            <a:pPr lvl="1"/>
            <a:r>
              <a:rPr lang="en-US" dirty="0" smtClean="0"/>
              <a:t>Non-bottlenecks</a:t>
            </a:r>
          </a:p>
          <a:p>
            <a:pPr lvl="2"/>
            <a:r>
              <a:rPr lang="en-US" dirty="0" smtClean="0"/>
              <a:t>DNS lookup &amp; TCP handshake time</a:t>
            </a:r>
          </a:p>
          <a:p>
            <a:r>
              <a:rPr lang="en-US" dirty="0" smtClean="0"/>
              <a:t>Appropriately increasing concurrency improves performance</a:t>
            </a:r>
          </a:p>
          <a:p>
            <a:pPr lvl="1"/>
            <a:r>
              <a:rPr lang="en-US" sz="2000" dirty="0" smtClean="0">
                <a:solidFill>
                  <a:srgbClr val="0000FF"/>
                </a:solidFill>
              </a:rPr>
              <a:t>30%</a:t>
            </a:r>
            <a:r>
              <a:rPr lang="en-US" sz="2000" dirty="0" smtClean="0"/>
              <a:t> improvement when the default limit on smartphone browser is removed</a:t>
            </a:r>
            <a:endParaRPr lang="en-US" dirty="0" smtClean="0"/>
          </a:p>
          <a:p>
            <a:r>
              <a:rPr lang="en-US" dirty="0" smtClean="0"/>
              <a:t>Compression helps improve performance</a:t>
            </a:r>
          </a:p>
          <a:p>
            <a:pPr lvl="1"/>
            <a:r>
              <a:rPr lang="en-US" sz="2000" dirty="0" smtClean="0">
                <a:solidFill>
                  <a:srgbClr val="0000FF"/>
                </a:solidFill>
              </a:rPr>
              <a:t>30%</a:t>
            </a:r>
            <a:r>
              <a:rPr lang="en-US" sz="2000" dirty="0" smtClean="0"/>
              <a:t> speedup for iPhone when RTT is 800ms</a:t>
            </a:r>
            <a:endParaRPr lang="en-US" dirty="0" smtClean="0"/>
          </a:p>
          <a:p>
            <a:r>
              <a:rPr lang="en-US" dirty="0" smtClean="0"/>
              <a:t>Content customization is important</a:t>
            </a:r>
          </a:p>
          <a:p>
            <a:pPr lvl="1"/>
            <a:r>
              <a:rPr lang="en-US" sz="2000" dirty="0" smtClean="0"/>
              <a:t>Increase performance by </a:t>
            </a:r>
            <a:r>
              <a:rPr lang="en-US" sz="2000" dirty="0" smtClean="0">
                <a:solidFill>
                  <a:srgbClr val="0000FF"/>
                </a:solidFill>
              </a:rPr>
              <a:t>20%</a:t>
            </a:r>
          </a:p>
        </p:txBody>
      </p:sp>
      <p:sp>
        <p:nvSpPr>
          <p:cNvPr id="3" name="Slide Number Placeholder 2"/>
          <p:cNvSpPr>
            <a:spLocks noGrp="1"/>
          </p:cNvSpPr>
          <p:nvPr>
            <p:ph type="sldNum" sz="quarter" idx="12"/>
          </p:nvPr>
        </p:nvSpPr>
        <p:spPr/>
        <p:txBody>
          <a:bodyPr/>
          <a:lstStyle/>
          <a:p>
            <a:fld id="{34446E16-B2C9-F144-9C35-FA4640631927}" type="slidenum">
              <a:rPr lang="en-US" smtClean="0"/>
              <a:pPr/>
              <a:t>109</a:t>
            </a:fld>
            <a:endParaRPr lang="en-US" dirty="0"/>
          </a:p>
        </p:txBody>
      </p:sp>
      <p:sp>
        <p:nvSpPr>
          <p:cNvPr id="4" name="Title 3"/>
          <p:cNvSpPr>
            <a:spLocks noGrp="1"/>
          </p:cNvSpPr>
          <p:nvPr>
            <p:ph type="title"/>
          </p:nvPr>
        </p:nvSpPr>
        <p:spPr/>
        <p:txBody>
          <a:bodyPr>
            <a:normAutofit fontScale="90000"/>
          </a:bodyPr>
          <a:lstStyle/>
          <a:p>
            <a:r>
              <a:rPr lang="en-US" dirty="0" smtClean="0"/>
              <a:t>Observations of web browsing performance study</a:t>
            </a:r>
            <a:endParaRPr lang="en-US" dirty="0"/>
          </a:p>
        </p:txBody>
      </p:sp>
    </p:spTree>
    <p:extLst>
      <p:ext uri="{BB962C8B-B14F-4D97-AF65-F5344CB8AC3E}">
        <p14:creationId xmlns:p14="http://schemas.microsoft.com/office/powerpoint/2010/main" val="97840754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11</a:t>
            </a:fld>
            <a:endParaRPr lang="en-US"/>
          </a:p>
        </p:txBody>
      </p:sp>
      <p:sp>
        <p:nvSpPr>
          <p:cNvPr id="4" name="Title 3"/>
          <p:cNvSpPr>
            <a:spLocks noGrp="1"/>
          </p:cNvSpPr>
          <p:nvPr>
            <p:ph type="title"/>
          </p:nvPr>
        </p:nvSpPr>
        <p:spPr>
          <a:xfrm>
            <a:off x="457200" y="136936"/>
            <a:ext cx="8229600" cy="912062"/>
          </a:xfrm>
        </p:spPr>
        <p:txBody>
          <a:bodyPr/>
          <a:lstStyle/>
          <a:p>
            <a:pPr algn="ctr"/>
            <a:r>
              <a:rPr lang="en-US" dirty="0" smtClean="0"/>
              <a:t>http://</a:t>
            </a:r>
            <a:r>
              <a:rPr lang="en-US" dirty="0" err="1" smtClean="0"/>
              <a:t>mobiperf.com</a:t>
            </a:r>
            <a:endParaRPr lang="en-US" dirty="0"/>
          </a:p>
        </p:txBody>
      </p:sp>
      <p:pic>
        <p:nvPicPr>
          <p:cNvPr id="7" name="Picture 6"/>
          <p:cNvPicPr>
            <a:picLocks noChangeAspect="1"/>
          </p:cNvPicPr>
          <p:nvPr/>
        </p:nvPicPr>
        <p:blipFill>
          <a:blip r:embed="rId3"/>
          <a:stretch>
            <a:fillRect/>
          </a:stretch>
        </p:blipFill>
        <p:spPr>
          <a:xfrm>
            <a:off x="228868" y="1351281"/>
            <a:ext cx="2608740" cy="4099447"/>
          </a:xfrm>
          <a:prstGeom prst="rect">
            <a:avLst/>
          </a:prstGeom>
        </p:spPr>
      </p:pic>
      <p:pic>
        <p:nvPicPr>
          <p:cNvPr id="8" name="Picture 7"/>
          <p:cNvPicPr>
            <a:picLocks noChangeAspect="1"/>
          </p:cNvPicPr>
          <p:nvPr/>
        </p:nvPicPr>
        <p:blipFill>
          <a:blip r:embed="rId4"/>
          <a:stretch>
            <a:fillRect/>
          </a:stretch>
        </p:blipFill>
        <p:spPr>
          <a:xfrm>
            <a:off x="3221352" y="1120343"/>
            <a:ext cx="2789040" cy="4958293"/>
          </a:xfrm>
          <a:prstGeom prst="rect">
            <a:avLst/>
          </a:prstGeom>
        </p:spPr>
      </p:pic>
      <p:pic>
        <p:nvPicPr>
          <p:cNvPr id="9" name="Picture 8"/>
          <p:cNvPicPr>
            <a:picLocks noChangeAspect="1"/>
          </p:cNvPicPr>
          <p:nvPr/>
        </p:nvPicPr>
        <p:blipFill>
          <a:blip r:embed="rId5"/>
          <a:stretch>
            <a:fillRect/>
          </a:stretch>
        </p:blipFill>
        <p:spPr>
          <a:xfrm>
            <a:off x="6236330" y="1351281"/>
            <a:ext cx="2676807" cy="4758767"/>
          </a:xfrm>
          <a:prstGeom prst="rect">
            <a:avLst/>
          </a:prstGeom>
        </p:spPr>
      </p:pic>
    </p:spTree>
    <p:extLst>
      <p:ext uri="{BB962C8B-B14F-4D97-AF65-F5344CB8AC3E}">
        <p14:creationId xmlns:p14="http://schemas.microsoft.com/office/powerpoint/2010/main" val="283204087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eb_dataurl.eps"/>
          <p:cNvPicPr>
            <a:picLocks noGrp="1" noChangeAspect="1"/>
          </p:cNvPicPr>
          <p:nvPr>
            <p:ph idx="1"/>
          </p:nvPr>
        </p:nvPicPr>
        <p:blipFill>
          <a:blip r:embed="rId3"/>
          <a:srcRect t="-719" b="-719"/>
          <a:stretch>
            <a:fillRect/>
          </a:stretch>
        </p:blipFill>
        <p:spPr>
          <a:xfrm>
            <a:off x="1268838" y="2909444"/>
            <a:ext cx="5949695" cy="3272103"/>
          </a:xfrm>
        </p:spPr>
      </p:pic>
      <p:sp>
        <p:nvSpPr>
          <p:cNvPr id="3" name="Title 2"/>
          <p:cNvSpPr>
            <a:spLocks noGrp="1"/>
          </p:cNvSpPr>
          <p:nvPr>
            <p:ph type="title"/>
          </p:nvPr>
        </p:nvSpPr>
        <p:spPr/>
        <p:txBody>
          <a:bodyPr>
            <a:normAutofit fontScale="90000"/>
          </a:bodyPr>
          <a:lstStyle/>
          <a:p>
            <a:r>
              <a:rPr lang="en-US" sz="4400" dirty="0" smtClean="0"/>
              <a:t>Data URL scheme improves performance</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110</a:t>
            </a:fld>
            <a:endParaRPr lang="en-US" dirty="0"/>
          </a:p>
        </p:txBody>
      </p:sp>
      <p:sp>
        <p:nvSpPr>
          <p:cNvPr id="9"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pPr>
            <a:r>
              <a:rPr lang="en-US" sz="2800" dirty="0" smtClean="0"/>
              <a:t>Increase loading speed by 20%</a:t>
            </a:r>
          </a:p>
          <a:p>
            <a:pPr marL="365760" indent="-256032" defTabSz="914400">
              <a:spcBef>
                <a:spcPts val="400"/>
              </a:spcBef>
              <a:buClr>
                <a:schemeClr val="accent1"/>
              </a:buClr>
              <a:buSzPct val="68000"/>
              <a:buFont typeface="Wingdings 3"/>
              <a:buChar char=""/>
            </a:pPr>
            <a:r>
              <a:rPr lang="en-US" sz="2800" dirty="0" smtClean="0"/>
              <a:t>Limited support</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No support on Windows Mobile phones</a:t>
            </a: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49789940"/>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a:spLocks/>
          </p:cNvSpPr>
          <p:nvPr/>
        </p:nvSpPr>
        <p:spPr>
          <a:xfrm>
            <a:off x="195747" y="1143000"/>
            <a:ext cx="8229600" cy="4525963"/>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JavaScript execution is 20-80X slower on smartphones than on desktops</a:t>
            </a:r>
          </a:p>
          <a:p>
            <a:pPr marL="621792" lvl="1" indent="-228600" defTabSz="914400">
              <a:spcBef>
                <a:spcPts val="324"/>
              </a:spcBef>
              <a:buClr>
                <a:schemeClr val="accent1"/>
              </a:buClr>
              <a:buFont typeface="Verdana"/>
              <a:buChar char="◦"/>
              <a:defRPr/>
            </a:pPr>
            <a:r>
              <a:rPr lang="en-US" sz="2300" dirty="0" smtClean="0"/>
              <a:t>Large JavaScript execution time leads to more TCP idle time and under-utilized network</a:t>
            </a: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4" name="Content Placeholder 3" descr="web_js.eps"/>
          <p:cNvPicPr>
            <a:picLocks noGrp="1" noChangeAspect="1"/>
          </p:cNvPicPr>
          <p:nvPr>
            <p:ph idx="1"/>
          </p:nvPr>
        </p:nvPicPr>
        <p:blipFill>
          <a:blip r:embed="rId3"/>
          <a:srcRect t="-719" b="-719"/>
          <a:stretch>
            <a:fillRect/>
          </a:stretch>
        </p:blipFill>
        <p:spPr>
          <a:xfrm>
            <a:off x="954058" y="2788403"/>
            <a:ext cx="7123201" cy="3917486"/>
          </a:xfrm>
        </p:spPr>
      </p:pic>
      <p:sp>
        <p:nvSpPr>
          <p:cNvPr id="2" name="Slide Number Placeholder 1"/>
          <p:cNvSpPr>
            <a:spLocks noGrp="1"/>
          </p:cNvSpPr>
          <p:nvPr>
            <p:ph type="sldNum" sz="quarter" idx="12"/>
          </p:nvPr>
        </p:nvSpPr>
        <p:spPr/>
        <p:txBody>
          <a:bodyPr/>
          <a:lstStyle/>
          <a:p>
            <a:fld id="{D7E63A33-8271-4DD0-9C48-789913D7C115}" type="slidenum">
              <a:rPr lang="en-US" smtClean="0"/>
              <a:pPr/>
              <a:t>111</a:t>
            </a:fld>
            <a:endParaRPr lang="en-US"/>
          </a:p>
        </p:txBody>
      </p:sp>
      <p:sp>
        <p:nvSpPr>
          <p:cNvPr id="3" name="Title 2"/>
          <p:cNvSpPr>
            <a:spLocks noGrp="1"/>
          </p:cNvSpPr>
          <p:nvPr>
            <p:ph type="title"/>
          </p:nvPr>
        </p:nvSpPr>
        <p:spPr>
          <a:xfrm>
            <a:off x="698500" y="0"/>
            <a:ext cx="8459771" cy="1143000"/>
          </a:xfrm>
        </p:spPr>
        <p:txBody>
          <a:bodyPr>
            <a:normAutofit/>
          </a:bodyPr>
          <a:lstStyle/>
          <a:p>
            <a:r>
              <a:rPr lang="en-US" altLang="zh-CN" sz="3600" dirty="0" smtClean="0"/>
              <a:t>JavaScript execution </a:t>
            </a:r>
            <a:r>
              <a:rPr lang="en-US" altLang="zh-CN" sz="3600" dirty="0" smtClean="0"/>
              <a:t>comparison</a:t>
            </a:r>
            <a:endParaRPr lang="en-US" sz="3600" dirty="0"/>
          </a:p>
        </p:txBody>
      </p:sp>
      <p:sp>
        <p:nvSpPr>
          <p:cNvPr id="9" name="Rounded Rectangular Callout 8"/>
          <p:cNvSpPr/>
          <p:nvPr/>
        </p:nvSpPr>
        <p:spPr>
          <a:xfrm>
            <a:off x="4605278" y="2853763"/>
            <a:ext cx="2187612" cy="656232"/>
          </a:xfrm>
          <a:prstGeom prst="wedgeRoundRectCallout">
            <a:avLst>
              <a:gd name="adj1" fmla="val -115521"/>
              <a:gd name="adj2" fmla="val 15005"/>
              <a:gd name="adj3" fmla="val 16667"/>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PC</a:t>
            </a:r>
            <a:endParaRPr lang="en-US" dirty="0"/>
          </a:p>
        </p:txBody>
      </p:sp>
      <p:sp>
        <p:nvSpPr>
          <p:cNvPr id="10" name="Rounded Rectangular Callout 9"/>
          <p:cNvSpPr/>
          <p:nvPr/>
        </p:nvSpPr>
        <p:spPr>
          <a:xfrm>
            <a:off x="4633820" y="2827283"/>
            <a:ext cx="2187612" cy="656232"/>
          </a:xfrm>
          <a:prstGeom prst="wedgeRoundRectCallout">
            <a:avLst>
              <a:gd name="adj1" fmla="val 87873"/>
              <a:gd name="adj2" fmla="val 392428"/>
              <a:gd name="adj3" fmla="val 16667"/>
            </a:avLst>
          </a:prstGeom>
          <a:solidFill>
            <a:srgbClr val="2DA2B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80X (CPU &lt;10X)</a:t>
            </a:r>
            <a:endParaRPr lang="en-US" dirty="0"/>
          </a:p>
        </p:txBody>
      </p:sp>
      <p:cxnSp>
        <p:nvCxnSpPr>
          <p:cNvPr id="11" name="Straight Arrow Connector 10"/>
          <p:cNvCxnSpPr/>
          <p:nvPr/>
        </p:nvCxnSpPr>
        <p:spPr>
          <a:xfrm>
            <a:off x="4209880" y="3724188"/>
            <a:ext cx="3477870" cy="202280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6662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83850"/>
            <a:ext cx="8229600" cy="4138887"/>
          </a:xfrm>
        </p:spPr>
        <p:txBody>
          <a:bodyPr>
            <a:normAutofit/>
          </a:bodyPr>
          <a:lstStyle/>
          <a:p>
            <a:r>
              <a:rPr lang="en-US" sz="2800" dirty="0" smtClean="0"/>
              <a:t>From 2009 to 2012, smartphones have significantly improved JavaScript execution speed</a:t>
            </a:r>
            <a:endParaRPr lang="en-US" sz="2800"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112</a:t>
            </a:fld>
            <a:endParaRPr lang="en-US"/>
          </a:p>
        </p:txBody>
      </p:sp>
      <p:sp>
        <p:nvSpPr>
          <p:cNvPr id="2" name="Title 1"/>
          <p:cNvSpPr>
            <a:spLocks noGrp="1"/>
          </p:cNvSpPr>
          <p:nvPr>
            <p:ph type="title"/>
          </p:nvPr>
        </p:nvSpPr>
        <p:spPr>
          <a:xfrm>
            <a:off x="99895" y="0"/>
            <a:ext cx="9044105" cy="1417638"/>
          </a:xfrm>
        </p:spPr>
        <p:txBody>
          <a:bodyPr>
            <a:normAutofit/>
          </a:bodyPr>
          <a:lstStyle/>
          <a:p>
            <a:r>
              <a:rPr lang="en-US" altLang="zh-CN" sz="3600" dirty="0"/>
              <a:t>JavaScript execution comparison (</a:t>
            </a:r>
            <a:r>
              <a:rPr lang="en-US" altLang="zh-CN" sz="3600" dirty="0" smtClean="0"/>
              <a:t>2012)</a:t>
            </a:r>
            <a:endParaRPr lang="en-US" sz="3600" dirty="0"/>
          </a:p>
        </p:txBody>
      </p:sp>
      <p:pic>
        <p:nvPicPr>
          <p:cNvPr id="4" name="Picture 3" descr="j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348" y="2438405"/>
            <a:ext cx="6841837" cy="3998476"/>
          </a:xfrm>
          <a:prstGeom prst="rect">
            <a:avLst/>
          </a:prstGeom>
        </p:spPr>
      </p:pic>
    </p:spTree>
    <p:extLst>
      <p:ext uri="{BB962C8B-B14F-4D97-AF65-F5344CB8AC3E}">
        <p14:creationId xmlns:p14="http://schemas.microsoft.com/office/powerpoint/2010/main" val="1019520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a:t>
            </a:r>
            <a:r>
              <a:rPr lang="en-US" dirty="0" smtClean="0"/>
              <a:t>bottleneck</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113</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Tree>
    <p:extLst>
      <p:ext uri="{BB962C8B-B14F-4D97-AF65-F5344CB8AC3E}">
        <p14:creationId xmlns:p14="http://schemas.microsoft.com/office/powerpoint/2010/main" val="278926030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Client execution</a:t>
            </a:r>
          </a:p>
          <a:p>
            <a:pPr lvl="1"/>
            <a:r>
              <a:rPr lang="en-US" dirty="0" smtClean="0"/>
              <a:t>Improve JavaScript execution speed on smartphones</a:t>
            </a:r>
          </a:p>
          <a:p>
            <a:pPr lvl="2"/>
            <a:r>
              <a:rPr lang="en-US" dirty="0" smtClean="0"/>
              <a:t>CPU speed improvement</a:t>
            </a:r>
          </a:p>
          <a:p>
            <a:pPr lvl="2"/>
            <a:r>
              <a:rPr lang="en-US" dirty="0" smtClean="0"/>
              <a:t>Browser software optimization</a:t>
            </a:r>
          </a:p>
          <a:p>
            <a:r>
              <a:rPr lang="en-US" dirty="0" smtClean="0"/>
              <a:t>Network transfer</a:t>
            </a:r>
          </a:p>
          <a:p>
            <a:pPr lvl="1"/>
            <a:r>
              <a:rPr lang="en-US" dirty="0" smtClean="0"/>
              <a:t>Appropriately increase parallel TCP connections</a:t>
            </a:r>
          </a:p>
          <a:p>
            <a:r>
              <a:rPr lang="en-US" dirty="0" smtClean="0"/>
              <a:t>Server configuration &amp; content customization</a:t>
            </a:r>
          </a:p>
          <a:p>
            <a:pPr lvl="1"/>
            <a:r>
              <a:rPr lang="en-US" dirty="0" smtClean="0"/>
              <a:t>Compress contents before transfer</a:t>
            </a:r>
          </a:p>
          <a:p>
            <a:pPr lvl="1"/>
            <a:r>
              <a:rPr lang="en-US" dirty="0" smtClean="0"/>
              <a:t>Add data URL scheme support</a:t>
            </a:r>
            <a:endParaRPr lang="en-US" dirty="0"/>
          </a:p>
        </p:txBody>
      </p:sp>
      <p:sp>
        <p:nvSpPr>
          <p:cNvPr id="3" name="Slide Number Placeholder 2"/>
          <p:cNvSpPr>
            <a:spLocks noGrp="1"/>
          </p:cNvSpPr>
          <p:nvPr>
            <p:ph type="sldNum" sz="quarter" idx="12"/>
          </p:nvPr>
        </p:nvSpPr>
        <p:spPr/>
        <p:txBody>
          <a:bodyPr/>
          <a:lstStyle/>
          <a:p>
            <a:fld id="{34446E16-B2C9-F144-9C35-FA4640631927}" type="slidenum">
              <a:rPr lang="en-US" smtClean="0"/>
              <a:pPr/>
              <a:t>114</a:t>
            </a:fld>
            <a:endParaRPr lang="en-US"/>
          </a:p>
        </p:txBody>
      </p:sp>
      <p:sp>
        <p:nvSpPr>
          <p:cNvPr id="4" name="Title 3"/>
          <p:cNvSpPr>
            <a:spLocks noGrp="1"/>
          </p:cNvSpPr>
          <p:nvPr>
            <p:ph type="title"/>
          </p:nvPr>
        </p:nvSpPr>
        <p:spPr/>
        <p:txBody>
          <a:bodyPr>
            <a:normAutofit fontScale="90000"/>
          </a:bodyPr>
          <a:lstStyle/>
          <a:p>
            <a:r>
              <a:rPr lang="en-US" dirty="0" smtClean="0"/>
              <a:t>Implications for improving web browsing performance</a:t>
            </a:r>
            <a:endParaRPr lang="en-US" dirty="0"/>
          </a:p>
        </p:txBody>
      </p:sp>
    </p:spTree>
    <p:extLst>
      <p:ext uri="{BB962C8B-B14F-4D97-AF65-F5344CB8AC3E}">
        <p14:creationId xmlns:p14="http://schemas.microsoft.com/office/powerpoint/2010/main" val="297566630"/>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a:t>
            </a:r>
            <a:r>
              <a:rPr lang="en-US" dirty="0" smtClean="0"/>
              <a:t>bottleneck</a:t>
            </a:r>
            <a:endParaRPr lang="en-US" dirty="0" smtClean="0"/>
          </a:p>
        </p:txBody>
      </p:sp>
      <p:sp>
        <p:nvSpPr>
          <p:cNvPr id="6" name="Slide Number Placeholder 5"/>
          <p:cNvSpPr>
            <a:spLocks noGrp="1"/>
          </p:cNvSpPr>
          <p:nvPr>
            <p:ph type="sldNum" sz="quarter" idx="12"/>
          </p:nvPr>
        </p:nvSpPr>
        <p:spPr/>
        <p:txBody>
          <a:bodyPr/>
          <a:lstStyle/>
          <a:p>
            <a:fld id="{D7E63A33-8271-4DD0-9C48-789913D7C115}" type="slidenum">
              <a:rPr lang="en-US" smtClean="0"/>
              <a:pPr/>
              <a:t>115</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
        <p:nvSpPr>
          <p:cNvPr id="4" name="Rounded Rectangle 3"/>
          <p:cNvSpPr/>
          <p:nvPr/>
        </p:nvSpPr>
        <p:spPr>
          <a:xfrm>
            <a:off x="1337303" y="1735735"/>
            <a:ext cx="6408647" cy="398559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In LTE networks, applications should more aggressively burst traffic to make more efficient use of the bandwidth given the high energy overhead</a:t>
            </a:r>
            <a:endParaRPr lang="en-US" sz="3600" dirty="0"/>
          </a:p>
        </p:txBody>
      </p:sp>
    </p:spTree>
    <p:extLst>
      <p:ext uri="{BB962C8B-B14F-4D97-AF65-F5344CB8AC3E}">
        <p14:creationId xmlns:p14="http://schemas.microsoft.com/office/powerpoint/2010/main" val="203570403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To users: what </a:t>
            </a:r>
            <a:r>
              <a:rPr lang="en-US" dirty="0"/>
              <a:t>is the </a:t>
            </a:r>
            <a:r>
              <a:rPr lang="en-US" dirty="0" smtClean="0"/>
              <a:t>end </a:t>
            </a:r>
            <a:r>
              <a:rPr lang="en-US" dirty="0"/>
              <a:t>performance?</a:t>
            </a:r>
          </a:p>
          <a:p>
            <a:pPr lvl="1"/>
            <a:r>
              <a:rPr lang="en-US" dirty="0"/>
              <a:t>Network performance, such as RTT and throughput, how it compares with WiFi, 3G and WiMAX, etc.</a:t>
            </a:r>
          </a:p>
          <a:p>
            <a:pPr lvl="1"/>
            <a:r>
              <a:rPr lang="en-US" dirty="0"/>
              <a:t>Energy efficiency affecting battery life, is LTE more power efficient than 3G or WiFi</a:t>
            </a:r>
            <a:r>
              <a:rPr lang="en-US" dirty="0" smtClean="0"/>
              <a:t>?</a:t>
            </a:r>
            <a:endParaRPr lang="en-US" dirty="0"/>
          </a:p>
          <a:p>
            <a:r>
              <a:rPr lang="en-US" dirty="0" smtClean="0"/>
              <a:t>To ISPs: what </a:t>
            </a:r>
            <a:r>
              <a:rPr lang="en-US" dirty="0"/>
              <a:t>is the impact of configuring LTE-related parameters on UE power saving, and delay/signaling overhead?</a:t>
            </a:r>
          </a:p>
          <a:p>
            <a:r>
              <a:rPr lang="en-US" dirty="0" smtClean="0"/>
              <a:t>To OS/application developers: what </a:t>
            </a:r>
            <a:r>
              <a:rPr lang="en-US" dirty="0"/>
              <a:t>is the performance bottleneck </a:t>
            </a:r>
            <a:r>
              <a:rPr lang="en-US" dirty="0" smtClean="0"/>
              <a:t>of applications </a:t>
            </a:r>
            <a:r>
              <a:rPr lang="en-US" dirty="0"/>
              <a:t>in LTE </a:t>
            </a:r>
            <a:r>
              <a:rPr lang="en-US" dirty="0" smtClean="0"/>
              <a:t>network, CPU or network speed?</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116</a:t>
            </a:fld>
            <a:endParaRPr lang="en-US"/>
          </a:p>
        </p:txBody>
      </p:sp>
      <p:sp>
        <p:nvSpPr>
          <p:cNvPr id="2" name="Title 1"/>
          <p:cNvSpPr>
            <a:spLocks noGrp="1"/>
          </p:cNvSpPr>
          <p:nvPr>
            <p:ph type="title"/>
          </p:nvPr>
        </p:nvSpPr>
        <p:spPr/>
        <p:txBody>
          <a:bodyPr/>
          <a:lstStyle/>
          <a:p>
            <a:r>
              <a:rPr lang="en-US" dirty="0" smtClean="0"/>
              <a:t>Interesting questions about LTE</a:t>
            </a:r>
            <a:endParaRPr lang="en-US" dirty="0"/>
          </a:p>
        </p:txBody>
      </p:sp>
    </p:spTree>
    <p:extLst>
      <p:ext uri="{BB962C8B-B14F-4D97-AF65-F5344CB8AC3E}">
        <p14:creationId xmlns:p14="http://schemas.microsoft.com/office/powerpoint/2010/main" val="1420425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117</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6" name="Rounded Rectangle 5"/>
          <p:cNvSpPr/>
          <p:nvPr/>
        </p:nvSpPr>
        <p:spPr>
          <a:xfrm>
            <a:off x="1300346" y="2166645"/>
            <a:ext cx="6758773" cy="2330955"/>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smtClean="0"/>
              <a:t>DRX: Discontinuous Reception</a:t>
            </a:r>
          </a:p>
          <a:p>
            <a:pPr algn="ctr"/>
            <a:endParaRPr lang="en-US" altLang="zh-CN" sz="2200" b="1" dirty="0"/>
          </a:p>
          <a:p>
            <a:pPr marL="342900" indent="-342900">
              <a:buFont typeface="Arial"/>
              <a:buChar char="•"/>
            </a:pPr>
            <a:r>
              <a:rPr lang="en-US" altLang="zh-CN" sz="2200" dirty="0" smtClean="0"/>
              <a:t>Listens to downlink channel periodically for a short duration and sleeps for the rest time to save energy at the cost of responsiveness</a:t>
            </a:r>
          </a:p>
        </p:txBody>
      </p:sp>
    </p:spTree>
    <p:extLst>
      <p:ext uri="{BB962C8B-B14F-4D97-AF65-F5344CB8AC3E}">
        <p14:creationId xmlns:p14="http://schemas.microsoft.com/office/powerpoint/2010/main" val="526535106"/>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656" y="1591733"/>
            <a:ext cx="8345714" cy="5015895"/>
          </a:xfrm>
        </p:spPr>
        <p:txBody>
          <a:bodyPr>
            <a:normAutofit/>
          </a:bodyPr>
          <a:lstStyle/>
          <a:p>
            <a:r>
              <a:rPr lang="en-US" altLang="zh-CN" sz="2800" dirty="0" smtClean="0"/>
              <a:t>In LTE 4G, </a:t>
            </a:r>
            <a:r>
              <a:rPr lang="en-US" altLang="zh-CN" sz="2800" dirty="0"/>
              <a:t>DRX </a:t>
            </a:r>
            <a:r>
              <a:rPr lang="en-US" altLang="zh-CN" sz="2800" dirty="0" smtClean="0"/>
              <a:t>makes UE </a:t>
            </a:r>
            <a:r>
              <a:rPr lang="en-US" altLang="zh-CN" sz="2800" b="1" i="1" dirty="0" smtClean="0"/>
              <a:t>micro-sleep periodically</a:t>
            </a:r>
            <a:r>
              <a:rPr lang="en-US" altLang="zh-CN" sz="2800" dirty="0"/>
              <a:t> </a:t>
            </a:r>
            <a:r>
              <a:rPr lang="en-US" altLang="zh-CN" sz="2800" dirty="0" smtClean="0"/>
              <a:t>in the RRC_CONNECTED state</a:t>
            </a:r>
          </a:p>
          <a:p>
            <a:pPr lvl="1"/>
            <a:r>
              <a:rPr lang="en-US" altLang="zh-CN" sz="2400" dirty="0" smtClean="0"/>
              <a:t>Short DRX</a:t>
            </a:r>
          </a:p>
          <a:p>
            <a:pPr lvl="1"/>
            <a:r>
              <a:rPr lang="en-US" altLang="zh-CN" sz="2400" dirty="0" smtClean="0"/>
              <a:t>Long DRX</a:t>
            </a:r>
          </a:p>
          <a:p>
            <a:r>
              <a:rPr lang="en-US" altLang="zh-CN" sz="2800" dirty="0" smtClean="0"/>
              <a:t>DRX </a:t>
            </a:r>
            <a:r>
              <a:rPr lang="en-US" altLang="zh-CN" sz="2800" dirty="0"/>
              <a:t>incurs </a:t>
            </a:r>
            <a:r>
              <a:rPr lang="en-US" altLang="zh-CN" sz="2800" dirty="0" smtClean="0"/>
              <a:t>tradeoffs </a:t>
            </a:r>
            <a:r>
              <a:rPr lang="en-US" altLang="zh-CN" sz="2800" dirty="0"/>
              <a:t>between </a:t>
            </a:r>
            <a:r>
              <a:rPr lang="en-US" altLang="zh-CN" sz="2800" dirty="0" smtClean="0"/>
              <a:t>energy usage and </a:t>
            </a:r>
            <a:r>
              <a:rPr lang="en-US" altLang="zh-CN" sz="2800" dirty="0"/>
              <a:t>latency</a:t>
            </a:r>
          </a:p>
          <a:p>
            <a:pPr lvl="1"/>
            <a:r>
              <a:rPr lang="en-US" altLang="zh-CN" sz="2400" dirty="0" smtClean="0"/>
              <a:t>Short DRX – </a:t>
            </a:r>
            <a:r>
              <a:rPr lang="en-US" altLang="zh-CN" sz="2400" i="1" dirty="0" smtClean="0"/>
              <a:t>sleep less and respond faster</a:t>
            </a:r>
          </a:p>
          <a:p>
            <a:pPr lvl="1"/>
            <a:r>
              <a:rPr lang="en-US" altLang="zh-CN" sz="2400" dirty="0" smtClean="0"/>
              <a:t>Long DRX – </a:t>
            </a:r>
            <a:r>
              <a:rPr lang="en-US" altLang="zh-CN" sz="2400" i="1" dirty="0" smtClean="0"/>
              <a:t>sleep more and </a:t>
            </a:r>
            <a:r>
              <a:rPr lang="en-US" altLang="zh-CN" sz="2400" i="1" dirty="0"/>
              <a:t>respond </a:t>
            </a:r>
            <a:r>
              <a:rPr lang="en-US" altLang="zh-CN" sz="2400" i="1" dirty="0" smtClean="0"/>
              <a:t>slower</a:t>
            </a:r>
          </a:p>
          <a:p>
            <a:r>
              <a:rPr lang="en-US" altLang="zh-CN" dirty="0"/>
              <a:t>In </a:t>
            </a:r>
            <a:r>
              <a:rPr lang="en-US" altLang="zh-CN" dirty="0" smtClean="0"/>
              <a:t>contrast, in UMTS </a:t>
            </a:r>
            <a:r>
              <a:rPr lang="en-US" altLang="zh-CN" dirty="0"/>
              <a:t>3G, </a:t>
            </a:r>
            <a:r>
              <a:rPr lang="en-US" altLang="zh-CN" dirty="0" smtClean="0"/>
              <a:t>UE </a:t>
            </a:r>
            <a:r>
              <a:rPr lang="en-US" altLang="zh-CN" dirty="0"/>
              <a:t>is always listening to the downlink control </a:t>
            </a:r>
            <a:r>
              <a:rPr lang="en-US" altLang="zh-CN" dirty="0" smtClean="0"/>
              <a:t>channel in the data transmission states</a:t>
            </a:r>
            <a:endParaRPr lang="en-US" altLang="zh-CN"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118</a:t>
            </a:fld>
            <a:endParaRPr lang="en-US"/>
          </a:p>
        </p:txBody>
      </p:sp>
      <p:sp>
        <p:nvSpPr>
          <p:cNvPr id="2" name="Title 1"/>
          <p:cNvSpPr>
            <a:spLocks noGrp="1"/>
          </p:cNvSpPr>
          <p:nvPr>
            <p:ph type="title"/>
          </p:nvPr>
        </p:nvSpPr>
        <p:spPr/>
        <p:txBody>
          <a:bodyPr>
            <a:normAutofit fontScale="90000"/>
          </a:bodyPr>
          <a:lstStyle/>
          <a:p>
            <a:r>
              <a:rPr lang="en-US" dirty="0" smtClean="0"/>
              <a:t>Discontinuous Reception (DRX): </a:t>
            </a:r>
            <a:br>
              <a:rPr lang="en-US" dirty="0" smtClean="0"/>
            </a:br>
            <a:r>
              <a:rPr lang="en-US" dirty="0" smtClean="0"/>
              <a:t>micro-sleeps for energy saving</a:t>
            </a:r>
            <a:endParaRPr lang="en-US" dirty="0"/>
          </a:p>
        </p:txBody>
      </p:sp>
    </p:spTree>
    <p:extLst>
      <p:ext uri="{BB962C8B-B14F-4D97-AF65-F5344CB8AC3E}">
        <p14:creationId xmlns:p14="http://schemas.microsoft.com/office/powerpoint/2010/main" val="722663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15886" r="1588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119</a:t>
            </a:fld>
            <a:endParaRPr lang="en-US"/>
          </a:p>
        </p:txBody>
      </p:sp>
      <p:sp>
        <p:nvSpPr>
          <p:cNvPr id="2" name="Title 1"/>
          <p:cNvSpPr>
            <a:spLocks noGrp="1"/>
          </p:cNvSpPr>
          <p:nvPr>
            <p:ph type="title"/>
          </p:nvPr>
        </p:nvSpPr>
        <p:spPr>
          <a:xfrm>
            <a:off x="457200" y="0"/>
            <a:ext cx="8229600" cy="755911"/>
          </a:xfrm>
        </p:spPr>
        <p:txBody>
          <a:bodyPr>
            <a:normAutofit/>
          </a:bodyPr>
          <a:lstStyle/>
          <a:p>
            <a:r>
              <a:rPr lang="en-US" dirty="0" smtClean="0"/>
              <a:t>DRX in LTE</a:t>
            </a:r>
            <a:endParaRPr lang="en-US" dirty="0"/>
          </a:p>
        </p:txBody>
      </p:sp>
      <p:sp>
        <p:nvSpPr>
          <p:cNvPr id="5" name="Content Placeholder 2"/>
          <p:cNvSpPr txBox="1">
            <a:spLocks/>
          </p:cNvSpPr>
          <p:nvPr/>
        </p:nvSpPr>
        <p:spPr>
          <a:xfrm>
            <a:off x="166323" y="604732"/>
            <a:ext cx="8845374" cy="51937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r>
              <a:rPr lang="en-US" sz="2800" dirty="0"/>
              <a:t>A DRX cycle consists </a:t>
            </a:r>
            <a:r>
              <a:rPr lang="en-US" sz="2800" dirty="0" smtClean="0"/>
              <a:t>of</a:t>
            </a:r>
          </a:p>
          <a:p>
            <a:pPr marL="685800" lvl="1"/>
            <a:r>
              <a:rPr lang="en-US" sz="2200" dirty="0" smtClean="0"/>
              <a:t>‘</a:t>
            </a:r>
            <a:r>
              <a:rPr lang="en-US" sz="2200" dirty="0"/>
              <a:t>On Duration</a:t>
            </a:r>
            <a:r>
              <a:rPr lang="en-US" sz="2200" dirty="0" smtClean="0"/>
              <a:t>’ - UE </a:t>
            </a:r>
            <a:r>
              <a:rPr lang="en-US" sz="2200" dirty="0"/>
              <a:t>monitors the downlink control </a:t>
            </a:r>
            <a:r>
              <a:rPr lang="en-US" sz="2200" dirty="0" smtClean="0"/>
              <a:t>channel (PDCCH)</a:t>
            </a:r>
          </a:p>
          <a:p>
            <a:pPr marL="685800" lvl="1"/>
            <a:r>
              <a:rPr lang="en-US" sz="2200" dirty="0" smtClean="0"/>
              <a:t>‘Off Duration’ - skip reception of downlink channel</a:t>
            </a:r>
          </a:p>
          <a:p>
            <a:pPr marL="285750"/>
            <a:r>
              <a:rPr lang="en-US" sz="2800" dirty="0" smtClean="0"/>
              <a:t>T</a:t>
            </a:r>
            <a:r>
              <a:rPr lang="en-US" sz="2800" baseline="-25000" dirty="0" smtClean="0"/>
              <a:t>i</a:t>
            </a:r>
            <a:r>
              <a:rPr lang="en-US" sz="2800" dirty="0"/>
              <a:t>: Continuous reception inactivity </a:t>
            </a:r>
            <a:r>
              <a:rPr lang="en-US" sz="2800" dirty="0" smtClean="0"/>
              <a:t>timer</a:t>
            </a:r>
          </a:p>
          <a:p>
            <a:pPr marL="685800" lvl="1"/>
            <a:r>
              <a:rPr lang="en-US" sz="2200" dirty="0" smtClean="0"/>
              <a:t>When to start Short DRX</a:t>
            </a:r>
            <a:endParaRPr lang="en-US" sz="2200" dirty="0"/>
          </a:p>
          <a:p>
            <a:pPr marL="285750" indent="-285750"/>
            <a:r>
              <a:rPr lang="en-US" sz="2800" dirty="0"/>
              <a:t>T</a:t>
            </a:r>
            <a:r>
              <a:rPr lang="en-US" sz="2800" baseline="-25000" dirty="0"/>
              <a:t>is</a:t>
            </a:r>
            <a:r>
              <a:rPr lang="en-US" sz="2800" dirty="0"/>
              <a:t>: Short DRX inactivity </a:t>
            </a:r>
            <a:r>
              <a:rPr lang="en-US" sz="2800" dirty="0" smtClean="0"/>
              <a:t>timer</a:t>
            </a:r>
          </a:p>
          <a:p>
            <a:pPr marL="685800" lvl="1"/>
            <a:r>
              <a:rPr lang="en-US" sz="2200" dirty="0" smtClean="0"/>
              <a:t>When to start Long DRX</a:t>
            </a:r>
            <a:endParaRPr lang="en-US" sz="2200" dirty="0"/>
          </a:p>
        </p:txBody>
      </p:sp>
    </p:spTree>
    <p:extLst>
      <p:ext uri="{BB962C8B-B14F-4D97-AF65-F5344CB8AC3E}">
        <p14:creationId xmlns:p14="http://schemas.microsoft.com/office/powerpoint/2010/main" val="289842097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83184" y="1774292"/>
            <a:ext cx="8793212" cy="4610805"/>
          </a:xfrm>
          <a:prstGeom prst="rect">
            <a:avLst/>
          </a:prstGeom>
        </p:spPr>
      </p:pic>
      <p:sp>
        <p:nvSpPr>
          <p:cNvPr id="2" name="Content Placeholder 1"/>
          <p:cNvSpPr>
            <a:spLocks noGrp="1"/>
          </p:cNvSpPr>
          <p:nvPr>
            <p:ph idx="1"/>
          </p:nvPr>
        </p:nvSpPr>
        <p:spPr>
          <a:xfrm>
            <a:off x="-433294" y="1158145"/>
            <a:ext cx="9861175" cy="4937760"/>
          </a:xfrm>
        </p:spPr>
        <p:txBody>
          <a:bodyPr>
            <a:normAutofit/>
          </a:bodyPr>
          <a:lstStyle/>
          <a:p>
            <a:pPr lvl="1" algn="ctr">
              <a:buNone/>
            </a:pPr>
            <a:r>
              <a:rPr lang="en-US" sz="2200" b="1" dirty="0" smtClean="0">
                <a:solidFill>
                  <a:srgbClr val="0000FF"/>
                </a:solidFill>
              </a:rPr>
              <a:t>70K</a:t>
            </a:r>
            <a:r>
              <a:rPr lang="en-US" sz="2200" b="1" dirty="0" smtClean="0">
                <a:solidFill>
                  <a:srgbClr val="0000FF"/>
                </a:solidFill>
              </a:rPr>
              <a:t>+</a:t>
            </a:r>
            <a:r>
              <a:rPr lang="en-US" sz="2200" dirty="0" smtClean="0"/>
              <a:t> users </a:t>
            </a:r>
            <a:r>
              <a:rPr lang="en-US" sz="2200" b="1" dirty="0" smtClean="0">
                <a:solidFill>
                  <a:srgbClr val="0000FF"/>
                </a:solidFill>
              </a:rPr>
              <a:t>200</a:t>
            </a:r>
            <a:r>
              <a:rPr lang="en-US" sz="2200" b="1" dirty="0" smtClean="0">
                <a:solidFill>
                  <a:srgbClr val="0000FF"/>
                </a:solidFill>
              </a:rPr>
              <a:t>K</a:t>
            </a:r>
            <a:r>
              <a:rPr lang="en-US" sz="2200" b="1" dirty="0" smtClean="0">
                <a:solidFill>
                  <a:srgbClr val="0000FF"/>
                </a:solidFill>
              </a:rPr>
              <a:t>+</a:t>
            </a:r>
            <a:r>
              <a:rPr lang="en-US" sz="2200" dirty="0" smtClean="0"/>
              <a:t> runs </a:t>
            </a:r>
            <a:r>
              <a:rPr lang="en-US" sz="2200" b="1" dirty="0" smtClean="0">
                <a:solidFill>
                  <a:srgbClr val="0000FF"/>
                </a:solidFill>
              </a:rPr>
              <a:t>84</a:t>
            </a:r>
            <a:r>
              <a:rPr lang="en-US" sz="2200" dirty="0" smtClean="0"/>
              <a:t> carriers </a:t>
            </a:r>
            <a:r>
              <a:rPr lang="en-US" sz="2200" b="1" dirty="0" smtClean="0">
                <a:solidFill>
                  <a:srgbClr val="0000FF"/>
                </a:solidFill>
              </a:rPr>
              <a:t>147</a:t>
            </a:r>
            <a:r>
              <a:rPr lang="en-US" sz="2200" dirty="0" smtClean="0"/>
              <a:t> </a:t>
            </a:r>
            <a:r>
              <a:rPr lang="en-US" sz="2200" dirty="0" smtClean="0"/>
              <a:t>countries</a:t>
            </a:r>
            <a:endParaRPr lang="en-US" sz="2200" dirty="0" smtClean="0"/>
          </a:p>
        </p:txBody>
      </p:sp>
      <p:sp>
        <p:nvSpPr>
          <p:cNvPr id="6" name="Slide Number Placeholder 5"/>
          <p:cNvSpPr>
            <a:spLocks noGrp="1"/>
          </p:cNvSpPr>
          <p:nvPr>
            <p:ph type="sldNum" sz="quarter" idx="12"/>
          </p:nvPr>
        </p:nvSpPr>
        <p:spPr/>
        <p:txBody>
          <a:bodyPr/>
          <a:lstStyle/>
          <a:p>
            <a:fld id="{D7E63A33-8271-4DD0-9C48-789913D7C115}" type="slidenum">
              <a:rPr lang="en-US" smtClean="0"/>
              <a:pPr/>
              <a:t>12</a:t>
            </a:fld>
            <a:endParaRPr lang="en-US"/>
          </a:p>
        </p:txBody>
      </p:sp>
      <p:sp>
        <p:nvSpPr>
          <p:cNvPr id="3" name="Title 2"/>
          <p:cNvSpPr>
            <a:spLocks noGrp="1"/>
          </p:cNvSpPr>
          <p:nvPr>
            <p:ph type="title"/>
          </p:nvPr>
        </p:nvSpPr>
        <p:spPr>
          <a:xfrm>
            <a:off x="457200" y="269028"/>
            <a:ext cx="8555832" cy="726664"/>
          </a:xfrm>
        </p:spPr>
        <p:txBody>
          <a:bodyPr>
            <a:normAutofit/>
          </a:bodyPr>
          <a:lstStyle/>
          <a:p>
            <a:r>
              <a:rPr lang="en-US" sz="3600" dirty="0" smtClean="0"/>
              <a:t>Coverage of MobiPerf Data</a:t>
            </a:r>
            <a:endParaRPr lang="en-US" sz="3600" dirty="0"/>
          </a:p>
        </p:txBody>
      </p:sp>
    </p:spTree>
    <p:extLst>
      <p:ext uri="{BB962C8B-B14F-4D97-AF65-F5344CB8AC3E}">
        <p14:creationId xmlns:p14="http://schemas.microsoft.com/office/powerpoint/2010/main" val="1136989162"/>
      </p:ext>
    </p:extLst>
  </p:cSld>
  <p:clrMapOvr>
    <a:masterClrMapping/>
  </p:clrMapOvr>
  <mc:AlternateContent xmlns:mc="http://schemas.openxmlformats.org/markup-compatibility/2006">
    <mc:Choice xmlns:p14="http://schemas.microsoft.com/office/powerpoint/2010/main" Requires="p14">
      <p:transition spd="slow" p14:dur="2000" advTm="4294"/>
    </mc:Choice>
    <mc:Fallback>
      <p:transition xmlns:p14="http://schemas.microsoft.com/office/powerpoint/2010/main" spd="slow" advTm="4294"/>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120</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6" name="Curved Right Arrow 5"/>
          <p:cNvSpPr/>
          <p:nvPr/>
        </p:nvSpPr>
        <p:spPr>
          <a:xfrm>
            <a:off x="457199" y="1245810"/>
            <a:ext cx="1469355" cy="1648121"/>
          </a:xfrm>
          <a:prstGeom prst="curvedRightArrow">
            <a:avLst>
              <a:gd name="adj1" fmla="val 49102"/>
              <a:gd name="adj2" fmla="val 56083"/>
              <a:gd name="adj3" fmla="val 228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bg1"/>
                </a:solidFill>
              </a:rPr>
              <a:t>Send/receive</a:t>
            </a:r>
          </a:p>
          <a:p>
            <a:pPr algn="ctr"/>
            <a:r>
              <a:rPr lang="en-US" sz="2400" b="1" dirty="0">
                <a:solidFill>
                  <a:schemeClr val="bg1"/>
                </a:solidFill>
              </a:rPr>
              <a:t>a</a:t>
            </a:r>
            <a:r>
              <a:rPr lang="en-US" sz="2400" b="1" dirty="0" smtClean="0">
                <a:solidFill>
                  <a:schemeClr val="bg1"/>
                </a:solidFill>
              </a:rPr>
              <a:t> packet</a:t>
            </a:r>
            <a:endParaRPr lang="en-US" sz="2400" b="1" dirty="0">
              <a:solidFill>
                <a:schemeClr val="bg1"/>
              </a:solidFill>
            </a:endParaRPr>
          </a:p>
        </p:txBody>
      </p:sp>
      <p:sp>
        <p:nvSpPr>
          <p:cNvPr id="18" name="Isosceles Triangle 17"/>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Tree>
    <p:extLst>
      <p:ext uri="{BB962C8B-B14F-4D97-AF65-F5344CB8AC3E}">
        <p14:creationId xmlns:p14="http://schemas.microsoft.com/office/powerpoint/2010/main" val="40116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121</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8" name="Isosceles Triangle 7"/>
          <p:cNvSpPr/>
          <p:nvPr/>
        </p:nvSpPr>
        <p:spPr>
          <a:xfrm rot="19258938">
            <a:off x="3408342" y="3362108"/>
            <a:ext cx="279012" cy="1540766"/>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1" name="Oval 10"/>
          <p:cNvSpPr/>
          <p:nvPr/>
        </p:nvSpPr>
        <p:spPr>
          <a:xfrm>
            <a:off x="984683"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Short DRX</a:t>
            </a:r>
            <a:endParaRPr lang="en-US" sz="2400" b="1" dirty="0">
              <a:solidFill>
                <a:schemeClr val="tx1"/>
              </a:solidFill>
            </a:endParaRPr>
          </a:p>
        </p:txBody>
      </p:sp>
      <p:sp>
        <p:nvSpPr>
          <p:cNvPr id="10" name="Isosceles Triangle 9"/>
          <p:cNvSpPr/>
          <p:nvPr/>
        </p:nvSpPr>
        <p:spPr>
          <a:xfrm rot="18176863">
            <a:off x="3530918" y="3786168"/>
            <a:ext cx="440212" cy="1546108"/>
          </a:xfrm>
          <a:prstGeom prst="triangl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3881652" y="4507715"/>
            <a:ext cx="3125300"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 stops, Tis starts</a:t>
            </a:r>
            <a:endParaRPr lang="en-US" altLang="zh-CN" dirty="0"/>
          </a:p>
        </p:txBody>
      </p:sp>
      <p:sp>
        <p:nvSpPr>
          <p:cNvPr id="3" name="Left Arrow 2"/>
          <p:cNvSpPr/>
          <p:nvPr/>
        </p:nvSpPr>
        <p:spPr>
          <a:xfrm rot="18299207">
            <a:off x="1345639" y="2598610"/>
            <a:ext cx="1675415"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 expires</a:t>
            </a:r>
            <a:endParaRPr lang="en-US" sz="2400" b="1" dirty="0"/>
          </a:p>
        </p:txBody>
      </p:sp>
    </p:spTree>
    <p:extLst>
      <p:ext uri="{BB962C8B-B14F-4D97-AF65-F5344CB8AC3E}">
        <p14:creationId xmlns:p14="http://schemas.microsoft.com/office/powerpoint/2010/main" val="3690798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122</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7212517" flipV="1">
            <a:off x="1150667" y="2218729"/>
            <a:ext cx="2298094" cy="17053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
        <p:nvSpPr>
          <p:cNvPr id="14" name="Isosceles Triangle 13"/>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rot="19899834">
            <a:off x="2968999" y="3970500"/>
            <a:ext cx="376936" cy="1035853"/>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510980" y="4636135"/>
            <a:ext cx="2526604"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 stops Tis</a:t>
            </a:r>
            <a:endParaRPr lang="en-US" altLang="zh-CN" dirty="0"/>
          </a:p>
        </p:txBody>
      </p:sp>
    </p:spTree>
    <p:extLst>
      <p:ext uri="{BB962C8B-B14F-4D97-AF65-F5344CB8AC3E}">
        <p14:creationId xmlns:p14="http://schemas.microsoft.com/office/powerpoint/2010/main" val="833498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123</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3306400"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Long DRX</a:t>
            </a:r>
            <a:endParaRPr lang="en-US" sz="2400" b="1" dirty="0">
              <a:solidFill>
                <a:schemeClr val="tx1"/>
              </a:solidFill>
            </a:endParaRPr>
          </a:p>
        </p:txBody>
      </p:sp>
      <p:sp>
        <p:nvSpPr>
          <p:cNvPr id="9" name="Rounded Rectangle 8"/>
          <p:cNvSpPr/>
          <p:nvPr/>
        </p:nvSpPr>
        <p:spPr>
          <a:xfrm>
            <a:off x="1793697" y="4761793"/>
            <a:ext cx="2387642" cy="64612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Tis stops</a:t>
            </a:r>
            <a:endParaRPr lang="en-US" altLang="zh-CN" dirty="0"/>
          </a:p>
        </p:txBody>
      </p:sp>
      <p:sp>
        <p:nvSpPr>
          <p:cNvPr id="3" name="Left Arrow 2"/>
          <p:cNvSpPr/>
          <p:nvPr/>
        </p:nvSpPr>
        <p:spPr>
          <a:xfrm flipH="1">
            <a:off x="2357464" y="3519039"/>
            <a:ext cx="1524188"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Tis expires</a:t>
            </a:r>
            <a:endParaRPr lang="en-US" sz="2400" b="1" dirty="0"/>
          </a:p>
        </p:txBody>
      </p:sp>
    </p:spTree>
    <p:extLst>
      <p:ext uri="{BB962C8B-B14F-4D97-AF65-F5344CB8AC3E}">
        <p14:creationId xmlns:p14="http://schemas.microsoft.com/office/powerpoint/2010/main" val="2518425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124</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0" name="Isosceles Triangle 9"/>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3610968">
            <a:off x="2687909" y="2023155"/>
            <a:ext cx="2360361" cy="177563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Tree>
    <p:extLst>
      <p:ext uri="{BB962C8B-B14F-4D97-AF65-F5344CB8AC3E}">
        <p14:creationId xmlns:p14="http://schemas.microsoft.com/office/powerpoint/2010/main" val="1421379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race_zoom.eps"/>
          <p:cNvPicPr>
            <a:picLocks noGrp="1" noChangeAspect="1"/>
          </p:cNvPicPr>
          <p:nvPr>
            <p:ph idx="1"/>
          </p:nvPr>
        </p:nvPicPr>
        <p:blipFill>
          <a:blip r:embed="rId3">
            <a:extLst>
              <a:ext uri="{28A0092B-C50C-407E-A947-70E740481C1C}">
                <a14:useLocalDpi xmlns:a14="http://schemas.microsoft.com/office/drawing/2010/main" val="0"/>
              </a:ext>
            </a:extLst>
          </a:blip>
          <a:srcRect l="708" r="708"/>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125</a:t>
            </a:fld>
            <a:endParaRPr lang="en-US"/>
          </a:p>
        </p:txBody>
      </p:sp>
      <p:sp>
        <p:nvSpPr>
          <p:cNvPr id="2" name="Title 1"/>
          <p:cNvSpPr>
            <a:spLocks noGrp="1"/>
          </p:cNvSpPr>
          <p:nvPr>
            <p:ph type="title"/>
          </p:nvPr>
        </p:nvSpPr>
        <p:spPr>
          <a:xfrm>
            <a:off x="304800" y="274638"/>
            <a:ext cx="8610600" cy="1143000"/>
          </a:xfrm>
        </p:spPr>
        <p:txBody>
          <a:bodyPr>
            <a:normAutofit fontScale="90000"/>
          </a:bodyPr>
          <a:lstStyle/>
          <a:p>
            <a:r>
              <a:rPr lang="en-US" dirty="0" smtClean="0"/>
              <a:t>Power trace of DRX in RRC_CONNECTED</a:t>
            </a:r>
            <a:endParaRPr lang="en-US" dirty="0"/>
          </a:p>
        </p:txBody>
      </p:sp>
    </p:spTree>
    <p:extLst>
      <p:ext uri="{BB962C8B-B14F-4D97-AF65-F5344CB8AC3E}">
        <p14:creationId xmlns:p14="http://schemas.microsoft.com/office/powerpoint/2010/main" val="235221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5915"/>
            <a:ext cx="8229600" cy="4525963"/>
          </a:xfrm>
        </p:spPr>
        <p:txBody>
          <a:bodyPr/>
          <a:lstStyle/>
          <a:p>
            <a:r>
              <a:rPr lang="en-US" dirty="0" smtClean="0"/>
              <a:t>LTE uplink one way delay (OWD) is larger than that of downlink</a:t>
            </a:r>
          </a:p>
          <a:p>
            <a:r>
              <a:rPr lang="en-US" dirty="0" smtClean="0"/>
              <a:t>RTT in LTE is more sensitive to packet size than WiFi, mainly due to uplink OWD</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126</a:t>
            </a:fld>
            <a:endParaRPr lang="en-US"/>
          </a:p>
        </p:txBody>
      </p:sp>
      <p:sp>
        <p:nvSpPr>
          <p:cNvPr id="2" name="Title 1"/>
          <p:cNvSpPr>
            <a:spLocks noGrp="1"/>
          </p:cNvSpPr>
          <p:nvPr>
            <p:ph type="title"/>
          </p:nvPr>
        </p:nvSpPr>
        <p:spPr>
          <a:xfrm>
            <a:off x="457200" y="101463"/>
            <a:ext cx="8229600" cy="1143000"/>
          </a:xfrm>
        </p:spPr>
        <p:txBody>
          <a:bodyPr>
            <a:normAutofit fontScale="90000"/>
          </a:bodyPr>
          <a:lstStyle/>
          <a:p>
            <a:r>
              <a:rPr lang="en-US" sz="3900" dirty="0" smtClean="0"/>
              <a:t>One way delay and impact of packet size</a:t>
            </a:r>
            <a:endParaRPr lang="en-US" sz="3900" dirty="0"/>
          </a:p>
        </p:txBody>
      </p:sp>
      <p:pic>
        <p:nvPicPr>
          <p:cNvPr id="4" name="Picture 3" descr="len_l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717" y="3206063"/>
            <a:ext cx="6051505" cy="3480954"/>
          </a:xfrm>
          <a:prstGeom prst="rect">
            <a:avLst/>
          </a:prstGeom>
        </p:spPr>
      </p:pic>
    </p:spTree>
    <p:extLst>
      <p:ext uri="{BB962C8B-B14F-4D97-AF65-F5344CB8AC3E}">
        <p14:creationId xmlns:p14="http://schemas.microsoft.com/office/powerpoint/2010/main" val="3821589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127</a:t>
            </a:fld>
            <a:endParaRPr lang="en-US"/>
          </a:p>
        </p:txBody>
      </p:sp>
      <p:sp>
        <p:nvSpPr>
          <p:cNvPr id="2" name="Title 1"/>
          <p:cNvSpPr>
            <a:spLocks noGrp="1"/>
          </p:cNvSpPr>
          <p:nvPr>
            <p:ph type="title"/>
          </p:nvPr>
        </p:nvSpPr>
        <p:spPr>
          <a:xfrm>
            <a:off x="457200" y="105827"/>
            <a:ext cx="8229600" cy="727102"/>
          </a:xfrm>
        </p:spPr>
        <p:txBody>
          <a:bodyPr>
            <a:noAutofit/>
          </a:bodyPr>
          <a:lstStyle/>
          <a:p>
            <a:r>
              <a:rPr lang="en-US" dirty="0" smtClean="0"/>
              <a:t>LTE power model Verizon </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8" y="1763603"/>
            <a:ext cx="8926306" cy="4985596"/>
          </a:xfrm>
          <a:prstGeom prst="rect">
            <a:avLst/>
          </a:prstGeom>
        </p:spPr>
      </p:pic>
    </p:spTree>
    <p:extLst>
      <p:ext uri="{BB962C8B-B14F-4D97-AF65-F5344CB8AC3E}">
        <p14:creationId xmlns:p14="http://schemas.microsoft.com/office/powerpoint/2010/main" val="135944846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128</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6" name="Rounded Rectangle 5"/>
          <p:cNvSpPr/>
          <p:nvPr/>
        </p:nvSpPr>
        <p:spPr>
          <a:xfrm>
            <a:off x="3127088" y="2867456"/>
            <a:ext cx="1706925" cy="532528"/>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697870"/>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129</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42090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Open source</a:t>
            </a:r>
          </a:p>
          <a:p>
            <a:pPr lvl="1"/>
            <a:r>
              <a:rPr lang="en-US" dirty="0">
                <a:hlinkClick r:id="rId3"/>
              </a:rPr>
              <a:t>https://github.com/Mobiperf/</a:t>
            </a:r>
            <a:r>
              <a:rPr lang="en-US" dirty="0" smtClean="0">
                <a:hlinkClick r:id="rId3"/>
              </a:rPr>
              <a:t>MobiPerf</a:t>
            </a:r>
            <a:endParaRPr lang="en-US" dirty="0" smtClean="0"/>
          </a:p>
          <a:p>
            <a:pPr lvl="1"/>
            <a:r>
              <a:rPr lang="en-US" dirty="0" smtClean="0"/>
              <a:t>Other researchers can easily add modular measurement tasks into MobiPerf tool</a:t>
            </a:r>
          </a:p>
          <a:p>
            <a:r>
              <a:rPr lang="en-US" dirty="0" smtClean="0"/>
              <a:t>Open data</a:t>
            </a:r>
          </a:p>
          <a:p>
            <a:pPr lvl="1"/>
            <a:r>
              <a:rPr lang="en-US" dirty="0" err="1"/>
              <a:t>gs</a:t>
            </a:r>
            <a:r>
              <a:rPr lang="en-US" dirty="0"/>
              <a:t>://</a:t>
            </a:r>
            <a:r>
              <a:rPr lang="en-US" dirty="0" err="1" smtClean="0"/>
              <a:t>openmobiledata_public</a:t>
            </a:r>
            <a:r>
              <a:rPr lang="en-US" dirty="0" smtClean="0"/>
              <a:t> (Google storage)</a:t>
            </a:r>
          </a:p>
          <a:p>
            <a:r>
              <a:rPr lang="en-US" dirty="0" smtClean="0"/>
              <a:t>Recognition</a:t>
            </a:r>
          </a:p>
          <a:p>
            <a:pPr lvl="1"/>
            <a:r>
              <a:rPr lang="en-US" dirty="0" smtClean="0"/>
              <a:t>In 2011</a:t>
            </a:r>
            <a:r>
              <a:rPr lang="en-US" dirty="0"/>
              <a:t>, </a:t>
            </a:r>
            <a:r>
              <a:rPr lang="en-US" i="1" dirty="0" smtClean="0">
                <a:solidFill>
                  <a:srgbClr val="0000FF"/>
                </a:solidFill>
              </a:rPr>
              <a:t>People's </a:t>
            </a:r>
            <a:r>
              <a:rPr lang="en-US" i="1" dirty="0">
                <a:solidFill>
                  <a:srgbClr val="0000FF"/>
                </a:solidFill>
              </a:rPr>
              <a:t>Choice Award</a:t>
            </a:r>
            <a:r>
              <a:rPr lang="en-US" dirty="0"/>
              <a:t> and </a:t>
            </a:r>
            <a:r>
              <a:rPr lang="en-US" i="1" dirty="0">
                <a:solidFill>
                  <a:srgbClr val="0000FF"/>
                </a:solidFill>
              </a:rPr>
              <a:t>Open Internet App Reward</a:t>
            </a:r>
            <a:r>
              <a:rPr lang="en-US" dirty="0"/>
              <a:t> in the </a:t>
            </a:r>
            <a:r>
              <a:rPr lang="en-US" b="1" i="1" dirty="0"/>
              <a:t>FCC Open Internet Apps </a:t>
            </a:r>
            <a:r>
              <a:rPr lang="en-US" b="1" i="1" dirty="0" smtClean="0"/>
              <a:t>Challenge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13</a:t>
            </a:fld>
            <a:endParaRPr lang="en-US"/>
          </a:p>
        </p:txBody>
      </p:sp>
      <p:sp>
        <p:nvSpPr>
          <p:cNvPr id="4" name="Title 3"/>
          <p:cNvSpPr>
            <a:spLocks noGrp="1"/>
          </p:cNvSpPr>
          <p:nvPr>
            <p:ph type="title"/>
          </p:nvPr>
        </p:nvSpPr>
        <p:spPr/>
        <p:txBody>
          <a:bodyPr>
            <a:normAutofit fontScale="90000"/>
          </a:bodyPr>
          <a:lstStyle/>
          <a:p>
            <a:r>
              <a:rPr lang="en-US" dirty="0" smtClean="0"/>
              <a:t>MobiPerf Benefits the Research Community</a:t>
            </a:r>
            <a:endParaRPr lang="en-US" dirty="0"/>
          </a:p>
        </p:txBody>
      </p:sp>
    </p:spTree>
    <p:extLst>
      <p:ext uri="{BB962C8B-B14F-4D97-AF65-F5344CB8AC3E}">
        <p14:creationId xmlns:p14="http://schemas.microsoft.com/office/powerpoint/2010/main" val="4140522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130</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model 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1211877" y="2038486"/>
            <a:ext cx="6637811" cy="387026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altLang="zh-CN" sz="3200" b="1" dirty="0" smtClean="0"/>
              <a:t>P(on) – P(off) = </a:t>
            </a:r>
            <a:r>
              <a:rPr lang="en-US" altLang="zh-CN" sz="3200" b="1" dirty="0" smtClean="0">
                <a:solidFill>
                  <a:srgbClr val="FFFF00"/>
                </a:solidFill>
              </a:rPr>
              <a:t>620mW</a:t>
            </a:r>
            <a:r>
              <a:rPr lang="en-US" altLang="zh-CN" sz="3200" b="1" dirty="0" smtClean="0"/>
              <a:t>, DRX saves </a:t>
            </a:r>
            <a:r>
              <a:rPr lang="en-US" altLang="zh-CN" sz="3200" b="1" dirty="0" smtClean="0">
                <a:solidFill>
                  <a:srgbClr val="FFFF00"/>
                </a:solidFill>
              </a:rPr>
              <a:t>36%</a:t>
            </a:r>
            <a:r>
              <a:rPr lang="en-US" altLang="zh-CN" sz="3200" b="1" dirty="0" smtClean="0"/>
              <a:t> energy in RRC_CONNECTED</a:t>
            </a:r>
          </a:p>
          <a:p>
            <a:pPr marL="457200" indent="-457200">
              <a:buFont typeface="Arial"/>
              <a:buChar char="•"/>
            </a:pPr>
            <a:r>
              <a:rPr lang="en-US" altLang="zh-CN" sz="3200" b="1" dirty="0" smtClean="0"/>
              <a:t>High power levels in </a:t>
            </a:r>
            <a:r>
              <a:rPr lang="en-US" altLang="zh-CN" sz="3200" b="1" i="1" dirty="0" smtClean="0"/>
              <a:t>both</a:t>
            </a:r>
            <a:r>
              <a:rPr lang="en-US" altLang="zh-CN" sz="3200" b="1" dirty="0" smtClean="0"/>
              <a:t> On and Off durations in the DRX cycle of RRC_CONNECTED</a:t>
            </a:r>
          </a:p>
        </p:txBody>
      </p:sp>
    </p:spTree>
    <p:extLst>
      <p:ext uri="{BB962C8B-B14F-4D97-AF65-F5344CB8AC3E}">
        <p14:creationId xmlns:p14="http://schemas.microsoft.com/office/powerpoint/2010/main" val="1198403801"/>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7246"/>
            <a:ext cx="8229600" cy="4998918"/>
          </a:xfrm>
        </p:spPr>
        <p:txBody>
          <a:bodyPr/>
          <a:lstStyle/>
          <a:p>
            <a:r>
              <a:rPr lang="en-US" dirty="0" smtClean="0"/>
              <a:t>A linear model is used to quantify instant power level: </a:t>
            </a:r>
          </a:p>
          <a:p>
            <a:pPr lvl="1"/>
            <a:r>
              <a:rPr lang="en-US" dirty="0" smtClean="0"/>
              <a:t>Uplink/downlink throughput </a:t>
            </a:r>
            <a:r>
              <a:rPr lang="en-US" i="1" dirty="0" err="1" smtClean="0"/>
              <a:t>t</a:t>
            </a:r>
            <a:r>
              <a:rPr lang="en-US" i="1" baseline="-25000" dirty="0" err="1" smtClean="0"/>
              <a:t>u</a:t>
            </a:r>
            <a:r>
              <a:rPr lang="en-US" dirty="0" smtClean="0"/>
              <a:t>/t</a:t>
            </a:r>
            <a:r>
              <a:rPr lang="en-US" baseline="-25000" dirty="0" smtClean="0"/>
              <a:t>d </a:t>
            </a:r>
            <a:r>
              <a:rPr lang="en-US" dirty="0" smtClean="0"/>
              <a:t>(Mbps)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131</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907" y="2654962"/>
            <a:ext cx="5066127" cy="796106"/>
          </a:xfrm>
          <a:prstGeom prst="rect">
            <a:avLst/>
          </a:prstGeom>
        </p:spPr>
      </p:pic>
      <p:pic>
        <p:nvPicPr>
          <p:cNvPr id="7" name="Picture 6" descr="Screen Shot 2012-05-24 at 3.56.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23464"/>
            <a:ext cx="9144000" cy="1743197"/>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720" y="5066661"/>
            <a:ext cx="4304297" cy="499394"/>
          </a:xfrm>
          <a:prstGeom prst="rect">
            <a:avLst/>
          </a:prstGeom>
        </p:spPr>
      </p:pic>
      <p:sp>
        <p:nvSpPr>
          <p:cNvPr id="9" name="Rounded Rectangle 8"/>
          <p:cNvSpPr/>
          <p:nvPr/>
        </p:nvSpPr>
        <p:spPr>
          <a:xfrm>
            <a:off x="2327215" y="5566055"/>
            <a:ext cx="4865252" cy="1017467"/>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&lt; 6% error rate for predicting energy usage of 5 real applications</a:t>
            </a:r>
            <a:endParaRPr lang="en-US" altLang="zh-CN" dirty="0"/>
          </a:p>
        </p:txBody>
      </p:sp>
    </p:spTree>
    <p:extLst>
      <p:ext uri="{BB962C8B-B14F-4D97-AF65-F5344CB8AC3E}">
        <p14:creationId xmlns:p14="http://schemas.microsoft.com/office/powerpoint/2010/main" val="69497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1494" y="1299606"/>
            <a:ext cx="8653022" cy="4917822"/>
          </a:xfrm>
        </p:spPr>
        <p:txBody>
          <a:bodyPr>
            <a:normAutofit/>
          </a:bodyPr>
          <a:lstStyle/>
          <a:p>
            <a:r>
              <a:rPr lang="en-US" dirty="0"/>
              <a:t>Network model simulator </a:t>
            </a:r>
            <a:endParaRPr lang="en-US" dirty="0"/>
          </a:p>
          <a:p>
            <a:pPr lvl="1"/>
            <a:r>
              <a:rPr lang="en-US" dirty="0" smtClean="0"/>
              <a:t>Take binary packet trace files in </a:t>
            </a:r>
            <a:r>
              <a:rPr lang="en-US" i="1" dirty="0" err="1" smtClean="0"/>
              <a:t>libpcap</a:t>
            </a:r>
            <a:r>
              <a:rPr lang="en-US" dirty="0" smtClean="0"/>
              <a:t> format as input</a:t>
            </a:r>
          </a:p>
          <a:p>
            <a:pPr lvl="1"/>
            <a:r>
              <a:rPr lang="en-US" dirty="0" smtClean="0"/>
              <a:t>Remove existing state transition delays</a:t>
            </a:r>
          </a:p>
          <a:p>
            <a:pPr lvl="1"/>
            <a:r>
              <a:rPr lang="en-US" dirty="0" smtClean="0"/>
              <a:t>Apply a specific network model and adjust timestamps for some packets</a:t>
            </a:r>
          </a:p>
          <a:p>
            <a:pPr lvl="1"/>
            <a:r>
              <a:rPr lang="en-US" dirty="0" smtClean="0"/>
              <a:t>Output time series of packet arrival and RRC states</a:t>
            </a:r>
          </a:p>
          <a:p>
            <a:r>
              <a:rPr lang="en-US" dirty="0"/>
              <a:t>Power model </a:t>
            </a:r>
            <a:r>
              <a:rPr lang="en-US" dirty="0" smtClean="0"/>
              <a:t>simulator</a:t>
            </a:r>
          </a:p>
          <a:p>
            <a:pPr lvl="1"/>
            <a:r>
              <a:rPr lang="en-US" dirty="0" smtClean="0"/>
              <a:t>Takes the output of network model simulator as input</a:t>
            </a:r>
          </a:p>
          <a:p>
            <a:pPr lvl="1"/>
            <a:r>
              <a:rPr lang="en-US" dirty="0" smtClean="0"/>
              <a:t>Apply the corresponding power model and calculate radio energy usage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132</a:t>
            </a:fld>
            <a:endParaRPr lang="en-US"/>
          </a:p>
        </p:txBody>
      </p:sp>
      <p:sp>
        <p:nvSpPr>
          <p:cNvPr id="4" name="Title 3"/>
          <p:cNvSpPr>
            <a:spLocks noGrp="1"/>
          </p:cNvSpPr>
          <p:nvPr>
            <p:ph type="title"/>
          </p:nvPr>
        </p:nvSpPr>
        <p:spPr>
          <a:xfrm>
            <a:off x="221494" y="274638"/>
            <a:ext cx="8791538" cy="1143000"/>
          </a:xfrm>
        </p:spPr>
        <p:txBody>
          <a:bodyPr>
            <a:normAutofit fontScale="90000"/>
          </a:bodyPr>
          <a:lstStyle/>
          <a:p>
            <a:r>
              <a:rPr lang="en-US" b="0" dirty="0">
                <a:effectLst/>
              </a:rPr>
              <a:t>Trace-driven </a:t>
            </a:r>
            <a:r>
              <a:rPr lang="en-US" b="0" dirty="0" smtClean="0">
                <a:effectLst/>
              </a:rPr>
              <a:t>modeling methodology</a:t>
            </a:r>
            <a:endParaRPr lang="en-US" dirty="0"/>
          </a:p>
        </p:txBody>
      </p:sp>
    </p:spTree>
    <p:extLst>
      <p:ext uri="{BB962C8B-B14F-4D97-AF65-F5344CB8AC3E}">
        <p14:creationId xmlns:p14="http://schemas.microsoft.com/office/powerpoint/2010/main" val="32761216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p:cNvSpPr>
            <a:spLocks noGrp="1"/>
          </p:cNvSpPr>
          <p:nvPr>
            <p:ph idx="1"/>
          </p:nvPr>
        </p:nvSpPr>
        <p:spPr>
          <a:xfrm>
            <a:off x="457200" y="1569581"/>
            <a:ext cx="8229600" cy="4602324"/>
          </a:xfrm>
        </p:spPr>
        <p:txBody>
          <a:bodyPr>
            <a:normAutofit/>
          </a:bodyPr>
          <a:lstStyle/>
          <a:p>
            <a:r>
              <a:rPr lang="en-US" dirty="0"/>
              <a:t>Average power for WiFi tail</a:t>
            </a:r>
          </a:p>
          <a:p>
            <a:pPr lvl="1"/>
            <a:r>
              <a:rPr lang="en-US" b="1" dirty="0" smtClean="0"/>
              <a:t> </a:t>
            </a:r>
            <a:r>
              <a:rPr lang="en-US" b="1" dirty="0" smtClean="0">
                <a:solidFill>
                  <a:srgbClr val="FF0000"/>
                </a:solidFill>
              </a:rPr>
              <a:t>120</a:t>
            </a:r>
            <a:r>
              <a:rPr lang="en-US" dirty="0" smtClean="0">
                <a:solidFill>
                  <a:srgbClr val="FF0000"/>
                </a:solidFill>
              </a:rPr>
              <a:t> </a:t>
            </a:r>
            <a:r>
              <a:rPr lang="en-US" dirty="0" err="1" smtClean="0"/>
              <a:t>mW</a:t>
            </a:r>
            <a:endParaRPr lang="en-US" dirty="0" smtClean="0"/>
          </a:p>
          <a:p>
            <a:r>
              <a:rPr lang="en-US" dirty="0"/>
              <a:t>Average power for 3G tail</a:t>
            </a:r>
          </a:p>
          <a:p>
            <a:pPr lvl="1"/>
            <a:r>
              <a:rPr lang="en-US" b="1" dirty="0"/>
              <a:t> </a:t>
            </a:r>
            <a:r>
              <a:rPr lang="en-US" b="1" dirty="0" smtClean="0">
                <a:solidFill>
                  <a:srgbClr val="FF0000"/>
                </a:solidFill>
              </a:rPr>
              <a:t>800</a:t>
            </a:r>
            <a:r>
              <a:rPr lang="en-US" dirty="0" smtClean="0">
                <a:solidFill>
                  <a:srgbClr val="FF0000"/>
                </a:solidFill>
              </a:rPr>
              <a:t> </a:t>
            </a:r>
            <a:r>
              <a:rPr lang="en-US" dirty="0" err="1"/>
              <a:t>mW</a:t>
            </a:r>
            <a:endParaRPr lang="en-US" dirty="0"/>
          </a:p>
          <a:p>
            <a:r>
              <a:rPr lang="en-US" dirty="0" smtClean="0"/>
              <a:t>Average power for LTE tail</a:t>
            </a:r>
            <a:endParaRPr lang="en-US" b="1" dirty="0" smtClean="0"/>
          </a:p>
          <a:p>
            <a:pPr lvl="1"/>
            <a:r>
              <a:rPr lang="en-US" b="1" dirty="0" smtClean="0"/>
              <a:t> </a:t>
            </a:r>
            <a:r>
              <a:rPr lang="en-US" b="1" dirty="0" smtClean="0">
                <a:solidFill>
                  <a:srgbClr val="FF0000"/>
                </a:solidFill>
              </a:rPr>
              <a:t>1080</a:t>
            </a:r>
            <a:r>
              <a:rPr lang="en-US" dirty="0" smtClean="0">
                <a:solidFill>
                  <a:srgbClr val="FF0000"/>
                </a:solidFill>
              </a:rPr>
              <a:t> </a:t>
            </a:r>
            <a:r>
              <a:rPr lang="en-US" dirty="0" err="1" smtClean="0"/>
              <a:t>mW</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133</a:t>
            </a:fld>
            <a:endParaRPr lang="en-US"/>
          </a:p>
        </p:txBody>
      </p:sp>
      <p:sp>
        <p:nvSpPr>
          <p:cNvPr id="2" name="Title 1"/>
          <p:cNvSpPr>
            <a:spLocks noGrp="1"/>
          </p:cNvSpPr>
          <p:nvPr>
            <p:ph type="title"/>
          </p:nvPr>
        </p:nvSpPr>
        <p:spPr>
          <a:xfrm>
            <a:off x="177195" y="274638"/>
            <a:ext cx="8509605" cy="1143000"/>
          </a:xfrm>
        </p:spPr>
        <p:txBody>
          <a:bodyPr>
            <a:normAutofit fontScale="90000"/>
          </a:bodyPr>
          <a:lstStyle/>
          <a:p>
            <a:r>
              <a:rPr lang="en-US" dirty="0" smtClean="0"/>
              <a:t>LTE consumes more instant power than 3G/WiFi in the high-power tail</a:t>
            </a:r>
            <a:endParaRPr lang="en-US" dirty="0"/>
          </a:p>
        </p:txBody>
      </p:sp>
    </p:spTree>
    <p:extLst>
      <p:ext uri="{BB962C8B-B14F-4D97-AF65-F5344CB8AC3E}">
        <p14:creationId xmlns:p14="http://schemas.microsoft.com/office/powerpoint/2010/main" val="2284653255"/>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7" name="Slide Number Placeholder 6"/>
          <p:cNvSpPr>
            <a:spLocks noGrp="1"/>
          </p:cNvSpPr>
          <p:nvPr>
            <p:ph type="sldNum" sz="quarter" idx="12"/>
          </p:nvPr>
        </p:nvSpPr>
        <p:spPr/>
        <p:txBody>
          <a:bodyPr/>
          <a:lstStyle/>
          <a:p>
            <a:fld id="{D7E63A33-8271-4DD0-9C48-789913D7C115}" type="slidenum">
              <a:rPr lang="en-US" smtClean="0"/>
              <a:pPr/>
              <a:t>134</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96245639"/>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Tree>
    <p:extLst>
      <p:ext uri="{BB962C8B-B14F-4D97-AF65-F5344CB8AC3E}">
        <p14:creationId xmlns:p14="http://schemas.microsoft.com/office/powerpoint/2010/main" val="261821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135</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253386405"/>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
        <p:nvSpPr>
          <p:cNvPr id="7" name="Rounded Rectangle 6"/>
          <p:cNvSpPr/>
          <p:nvPr/>
        </p:nvSpPr>
        <p:spPr>
          <a:xfrm>
            <a:off x="650284" y="2887580"/>
            <a:ext cx="7904325" cy="1846027"/>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lnSpc>
                <a:spcPct val="140000"/>
              </a:lnSpc>
            </a:pPr>
            <a:r>
              <a:rPr lang="en-US" altLang="zh-CN" sz="2800" b="1" dirty="0" smtClean="0"/>
              <a:t>Small data transfer, LTE wastes </a:t>
            </a:r>
            <a:r>
              <a:rPr lang="en-US" altLang="zh-CN" sz="2800" b="1" dirty="0" smtClean="0"/>
              <a:t>energy</a:t>
            </a:r>
            <a:endParaRPr lang="en-US" altLang="zh-CN" sz="2800" b="1" dirty="0"/>
          </a:p>
          <a:p>
            <a:pPr algn="ctr">
              <a:lnSpc>
                <a:spcPct val="140000"/>
              </a:lnSpc>
            </a:pPr>
            <a:r>
              <a:rPr lang="en-US" altLang="zh-CN" sz="2800" b="1" dirty="0" smtClean="0"/>
              <a:t>Large </a:t>
            </a:r>
            <a:r>
              <a:rPr lang="en-US" altLang="zh-CN" sz="2800" b="1" dirty="0" smtClean="0"/>
              <a:t>data transfer, LTE is energy </a:t>
            </a:r>
            <a:r>
              <a:rPr lang="en-US" altLang="zh-CN" sz="2800" b="1" dirty="0" smtClean="0"/>
              <a:t>efficient</a:t>
            </a:r>
          </a:p>
        </p:txBody>
      </p:sp>
    </p:spTree>
    <p:extLst>
      <p:ext uri="{BB962C8B-B14F-4D97-AF65-F5344CB8AC3E}">
        <p14:creationId xmlns:p14="http://schemas.microsoft.com/office/powerpoint/2010/main" val="1048778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For large data transfer with maximum rate, LTE’s energy efficiency is comparable with WiFi, due to LTE’s high downlink throughput</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136</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pic>
        <p:nvPicPr>
          <p:cNvPr id="8" name="Picture 7" descr="energy_size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747" y="2793807"/>
            <a:ext cx="6937109" cy="3995194"/>
          </a:xfrm>
          <a:prstGeom prst="rect">
            <a:avLst/>
          </a:prstGeom>
        </p:spPr>
      </p:pic>
    </p:spTree>
    <p:extLst>
      <p:ext uri="{BB962C8B-B14F-4D97-AF65-F5344CB8AC3E}">
        <p14:creationId xmlns:p14="http://schemas.microsoft.com/office/powerpoint/2010/main" val="1878529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209" r="209"/>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137</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(New Jersey)</a:t>
            </a:r>
            <a:endParaRPr lang="en-US" dirty="0"/>
          </a:p>
        </p:txBody>
      </p:sp>
      <p:sp>
        <p:nvSpPr>
          <p:cNvPr id="5" name="Rounded Rectangle 4"/>
          <p:cNvSpPr/>
          <p:nvPr/>
        </p:nvSpPr>
        <p:spPr>
          <a:xfrm>
            <a:off x="3406590" y="3101612"/>
            <a:ext cx="1673411" cy="603799"/>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45292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4075" b="4075"/>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138</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(Michigan)</a:t>
            </a:r>
            <a:endParaRPr lang="en-US" dirty="0"/>
          </a:p>
        </p:txBody>
      </p:sp>
      <p:sp>
        <p:nvSpPr>
          <p:cNvPr id="5" name="Rounded Rectangle 4"/>
          <p:cNvSpPr/>
          <p:nvPr/>
        </p:nvSpPr>
        <p:spPr>
          <a:xfrm>
            <a:off x="3223599" y="3237976"/>
            <a:ext cx="1590867" cy="1046756"/>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960087"/>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UMICH data set</a:t>
            </a:r>
          </a:p>
          <a:p>
            <a:pPr lvl="1"/>
            <a:r>
              <a:rPr lang="en-US" dirty="0" smtClean="0"/>
              <a:t>Collected from 20 volunteer smartphone users for five months, totaling 118GB</a:t>
            </a:r>
          </a:p>
          <a:p>
            <a:pPr lvl="1"/>
            <a:r>
              <a:rPr lang="en-US" dirty="0" smtClean="0"/>
              <a:t>Contains packet traces including full payload</a:t>
            </a:r>
          </a:p>
          <a:p>
            <a:r>
              <a:rPr lang="en-US" dirty="0" smtClean="0"/>
              <a:t>Trace-driven modeling methodology</a:t>
            </a:r>
          </a:p>
          <a:p>
            <a:pPr lvl="1"/>
            <a:r>
              <a:rPr lang="en-US" dirty="0" smtClean="0"/>
              <a:t>Network model simulator</a:t>
            </a:r>
          </a:p>
          <a:p>
            <a:pPr lvl="2"/>
            <a:r>
              <a:rPr lang="en-US" dirty="0" smtClean="0"/>
              <a:t>Simulates network states, such as RRC state transitions</a:t>
            </a:r>
          </a:p>
          <a:p>
            <a:pPr lvl="1"/>
            <a:r>
              <a:rPr lang="en-US" dirty="0" smtClean="0"/>
              <a:t>Power model simulator</a:t>
            </a:r>
          </a:p>
          <a:p>
            <a:pPr lvl="2"/>
            <a:r>
              <a:rPr lang="en-US" dirty="0" smtClean="0"/>
              <a:t>Calculates power usage based on the network states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139</a:t>
            </a:fld>
            <a:endParaRPr lang="en-US"/>
          </a:p>
        </p:txBody>
      </p:sp>
      <p:sp>
        <p:nvSpPr>
          <p:cNvPr id="2" name="Title 1"/>
          <p:cNvSpPr>
            <a:spLocks noGrp="1"/>
          </p:cNvSpPr>
          <p:nvPr>
            <p:ph type="title"/>
          </p:nvPr>
        </p:nvSpPr>
        <p:spPr/>
        <p:txBody>
          <a:bodyPr/>
          <a:lstStyle/>
          <a:p>
            <a:r>
              <a:rPr lang="en-US" dirty="0" smtClean="0"/>
              <a:t>User trace based analysis</a:t>
            </a:r>
            <a:endParaRPr lang="en-US" dirty="0"/>
          </a:p>
        </p:txBody>
      </p:sp>
    </p:spTree>
    <p:extLst>
      <p:ext uri="{BB962C8B-B14F-4D97-AF65-F5344CB8AC3E}">
        <p14:creationId xmlns:p14="http://schemas.microsoft.com/office/powerpoint/2010/main" val="422104784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14</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2391224"/>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dirty="0" smtClean="0"/>
              <a:t>Comparing total energy of all user traces via simulation in LTE/3G/WiFi</a:t>
            </a:r>
            <a:endParaRPr lang="en-US" dirty="0"/>
          </a:p>
        </p:txBody>
      </p:sp>
      <p:sp>
        <p:nvSpPr>
          <p:cNvPr id="3" name="Content Placeholder 2"/>
          <p:cNvSpPr>
            <a:spLocks noGrp="1"/>
          </p:cNvSpPr>
          <p:nvPr>
            <p:ph idx="1"/>
          </p:nvPr>
        </p:nvSpPr>
        <p:spPr>
          <a:xfrm>
            <a:off x="457200" y="1417638"/>
            <a:ext cx="8229600" cy="4708525"/>
          </a:xfrm>
        </p:spPr>
        <p:txBody>
          <a:bodyPr/>
          <a:lstStyle/>
          <a:p>
            <a:r>
              <a:rPr lang="en-US" dirty="0" smtClean="0"/>
              <a:t>Total energy usage</a:t>
            </a:r>
          </a:p>
          <a:p>
            <a:pPr lvl="1"/>
            <a:r>
              <a:rPr lang="en-US" dirty="0" smtClean="0"/>
              <a:t>LTE/WiFi ≈ </a:t>
            </a:r>
            <a:r>
              <a:rPr lang="en-US" b="1" dirty="0" smtClean="0">
                <a:solidFill>
                  <a:srgbClr val="FF0000"/>
                </a:solidFill>
              </a:rPr>
              <a:t>23</a:t>
            </a:r>
            <a:r>
              <a:rPr lang="en-US" dirty="0" smtClean="0"/>
              <a:t>          3G/WiFi </a:t>
            </a:r>
            <a:r>
              <a:rPr lang="en-US" dirty="0"/>
              <a:t>≈ </a:t>
            </a:r>
            <a:r>
              <a:rPr lang="en-US" b="1" dirty="0" smtClean="0">
                <a:solidFill>
                  <a:srgbClr val="FF0000"/>
                </a:solidFill>
              </a:rPr>
              <a:t>15</a:t>
            </a:r>
          </a:p>
        </p:txBody>
      </p:sp>
      <p:pic>
        <p:nvPicPr>
          <p:cNvPr id="4" name="Picture 3" descr="energy_ratio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46" y="2454255"/>
            <a:ext cx="7105430" cy="4403746"/>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140</a:t>
            </a:fld>
            <a:endParaRPr lang="en-US"/>
          </a:p>
        </p:txBody>
      </p:sp>
    </p:spTree>
    <p:extLst>
      <p:ext uri="{BB962C8B-B14F-4D97-AF65-F5344CB8AC3E}">
        <p14:creationId xmlns:p14="http://schemas.microsoft.com/office/powerpoint/2010/main" val="261807661"/>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9"/>
            <a:ext cx="8229600" cy="4678266"/>
          </a:xfrm>
        </p:spPr>
        <p:txBody>
          <a:bodyPr/>
          <a:lstStyle/>
          <a:p>
            <a:r>
              <a:rPr lang="en-US" dirty="0" smtClean="0"/>
              <a:t>User coverage vs. collected information</a:t>
            </a:r>
          </a:p>
        </p:txBody>
      </p:sp>
      <p:sp>
        <p:nvSpPr>
          <p:cNvPr id="7" name="Slide Number Placeholder 6"/>
          <p:cNvSpPr>
            <a:spLocks noGrp="1"/>
          </p:cNvSpPr>
          <p:nvPr>
            <p:ph type="sldNum" sz="quarter" idx="12"/>
          </p:nvPr>
        </p:nvSpPr>
        <p:spPr/>
        <p:txBody>
          <a:bodyPr/>
          <a:lstStyle/>
          <a:p>
            <a:fld id="{D7E63A33-8271-4DD0-9C48-789913D7C115}" type="slidenum">
              <a:rPr lang="en-US" smtClean="0"/>
              <a:pPr/>
              <a:t>141</a:t>
            </a:fld>
            <a:endParaRPr lang="en-US"/>
          </a:p>
        </p:txBody>
      </p:sp>
      <p:sp>
        <p:nvSpPr>
          <p:cNvPr id="4" name="Title 3"/>
          <p:cNvSpPr>
            <a:spLocks noGrp="1"/>
          </p:cNvSpPr>
          <p:nvPr>
            <p:ph type="title"/>
          </p:nvPr>
        </p:nvSpPr>
        <p:spPr>
          <a:xfrm>
            <a:off x="268941" y="149412"/>
            <a:ext cx="8417859" cy="1268226"/>
          </a:xfrm>
        </p:spPr>
        <p:txBody>
          <a:bodyPr>
            <a:noAutofit/>
          </a:bodyPr>
          <a:lstStyle/>
          <a:p>
            <a:r>
              <a:rPr lang="en-US" sz="4000" dirty="0" smtClean="0"/>
              <a:t>Design tradeoff in smartphone measurement</a:t>
            </a:r>
            <a:endParaRPr lang="en-US" sz="4000" dirty="0"/>
          </a:p>
        </p:txBody>
      </p:sp>
      <p:cxnSp>
        <p:nvCxnSpPr>
          <p:cNvPr id="6" name="Straight Arrow Connector 5"/>
          <p:cNvCxnSpPr/>
          <p:nvPr/>
        </p:nvCxnSpPr>
        <p:spPr>
          <a:xfrm>
            <a:off x="1974658" y="5490441"/>
            <a:ext cx="4887918"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6200000" flipV="1">
            <a:off x="868459" y="4348703"/>
            <a:ext cx="3084779" cy="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008368" y="5682006"/>
            <a:ext cx="1642135" cy="369332"/>
          </a:xfrm>
          <a:prstGeom prst="rect">
            <a:avLst/>
          </a:prstGeom>
          <a:noFill/>
        </p:spPr>
        <p:txBody>
          <a:bodyPr wrap="square" rtlCol="0">
            <a:spAutoFit/>
          </a:bodyPr>
          <a:lstStyle/>
          <a:p>
            <a:r>
              <a:rPr lang="en-US" dirty="0" smtClean="0"/>
              <a:t>User coverage</a:t>
            </a:r>
            <a:endParaRPr lang="en-US" dirty="0"/>
          </a:p>
        </p:txBody>
      </p:sp>
      <p:sp>
        <p:nvSpPr>
          <p:cNvPr id="19" name="Cloud 18"/>
          <p:cNvSpPr/>
          <p:nvPr/>
        </p:nvSpPr>
        <p:spPr>
          <a:xfrm>
            <a:off x="2649405" y="3171102"/>
            <a:ext cx="1893591" cy="617608"/>
          </a:xfrm>
          <a:prstGeom prst="cloud">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b="1" dirty="0" smtClean="0">
                <a:solidFill>
                  <a:srgbClr val="0000FF"/>
                </a:solidFill>
              </a:rPr>
              <a:t>More info</a:t>
            </a:r>
          </a:p>
          <a:p>
            <a:pPr algn="ctr"/>
            <a:r>
              <a:rPr lang="en-US" sz="1600" b="1" dirty="0" smtClean="0">
                <a:solidFill>
                  <a:srgbClr val="0000FF"/>
                </a:solidFill>
              </a:rPr>
              <a:t>Fewer users</a:t>
            </a:r>
            <a:endParaRPr lang="en-US" sz="1600" b="1" dirty="0">
              <a:solidFill>
                <a:srgbClr val="0000FF"/>
              </a:solidFill>
            </a:endParaRPr>
          </a:p>
        </p:txBody>
      </p:sp>
      <p:sp>
        <p:nvSpPr>
          <p:cNvPr id="20" name="Cloud 19"/>
          <p:cNvSpPr/>
          <p:nvPr/>
        </p:nvSpPr>
        <p:spPr>
          <a:xfrm>
            <a:off x="4916018" y="4705460"/>
            <a:ext cx="2061511" cy="617608"/>
          </a:xfrm>
          <a:prstGeom prst="cloud">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smtClean="0">
                <a:solidFill>
                  <a:srgbClr val="0000FF"/>
                </a:solidFill>
              </a:rPr>
              <a:t>Less info</a:t>
            </a:r>
          </a:p>
          <a:p>
            <a:pPr algn="ctr"/>
            <a:r>
              <a:rPr lang="en-US" sz="1600" b="1" dirty="0" smtClean="0">
                <a:solidFill>
                  <a:srgbClr val="0000FF"/>
                </a:solidFill>
              </a:rPr>
              <a:t>More users</a:t>
            </a:r>
            <a:endParaRPr lang="en-US" sz="1600" b="1" dirty="0">
              <a:solidFill>
                <a:srgbClr val="0000FF"/>
              </a:solidFill>
            </a:endParaRPr>
          </a:p>
        </p:txBody>
      </p:sp>
      <p:sp>
        <p:nvSpPr>
          <p:cNvPr id="27" name="TextBox 26"/>
          <p:cNvSpPr txBox="1"/>
          <p:nvPr/>
        </p:nvSpPr>
        <p:spPr>
          <a:xfrm>
            <a:off x="768712" y="4021308"/>
            <a:ext cx="1642135" cy="646331"/>
          </a:xfrm>
          <a:prstGeom prst="rect">
            <a:avLst/>
          </a:prstGeom>
          <a:noFill/>
        </p:spPr>
        <p:txBody>
          <a:bodyPr wrap="square" rtlCol="0">
            <a:spAutoFit/>
          </a:bodyPr>
          <a:lstStyle/>
          <a:p>
            <a:pPr algn="ctr"/>
            <a:r>
              <a:rPr lang="en-US" dirty="0" smtClean="0"/>
              <a:t>Collected information</a:t>
            </a:r>
          </a:p>
        </p:txBody>
      </p:sp>
      <p:sp>
        <p:nvSpPr>
          <p:cNvPr id="37" name="Rounded Rectangular Callout 36"/>
          <p:cNvSpPr/>
          <p:nvPr/>
        </p:nvSpPr>
        <p:spPr>
          <a:xfrm>
            <a:off x="6472547" y="3788710"/>
            <a:ext cx="2430259" cy="916750"/>
          </a:xfrm>
          <a:prstGeom prst="wedgeRoundRectCallout">
            <a:avLst>
              <a:gd name="adj1" fmla="val -55555"/>
              <a:gd name="adj2" fmla="val 7582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Speedtest.net</a:t>
            </a:r>
            <a:endParaRPr lang="en-US" dirty="0" smtClean="0"/>
          </a:p>
          <a:p>
            <a:pPr algn="ctr"/>
            <a:r>
              <a:rPr lang="en-US" dirty="0" smtClean="0"/>
              <a:t>FCC’s broadband test</a:t>
            </a:r>
            <a:endParaRPr lang="en-US" dirty="0"/>
          </a:p>
        </p:txBody>
      </p:sp>
      <p:sp>
        <p:nvSpPr>
          <p:cNvPr id="38" name="Rounded Rectangular Callout 37"/>
          <p:cNvSpPr/>
          <p:nvPr/>
        </p:nvSpPr>
        <p:spPr>
          <a:xfrm>
            <a:off x="4188838" y="2089815"/>
            <a:ext cx="2430259" cy="561706"/>
          </a:xfrm>
          <a:prstGeom prst="wedgeRoundRectCallout">
            <a:avLst>
              <a:gd name="adj1" fmla="val -52037"/>
              <a:gd name="adj2" fmla="val 19090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rgbClr val="FFFFFF"/>
                </a:solidFill>
              </a:rPr>
              <a:t>Liu, </a:t>
            </a:r>
            <a:r>
              <a:rPr lang="en-US" dirty="0" err="1" smtClean="0">
                <a:solidFill>
                  <a:srgbClr val="FFFFFF"/>
                </a:solidFill>
              </a:rPr>
              <a:t>MobiCom</a:t>
            </a:r>
            <a:r>
              <a:rPr lang="en-US" dirty="0" smtClean="0">
                <a:solidFill>
                  <a:srgbClr val="FFFFFF"/>
                </a:solidFill>
              </a:rPr>
              <a:t> 2008</a:t>
            </a:r>
          </a:p>
        </p:txBody>
      </p:sp>
      <p:sp>
        <p:nvSpPr>
          <p:cNvPr id="39" name="Rounded Rectangular Callout 38"/>
          <p:cNvSpPr/>
          <p:nvPr/>
        </p:nvSpPr>
        <p:spPr>
          <a:xfrm>
            <a:off x="5257417" y="2890249"/>
            <a:ext cx="2656188" cy="561706"/>
          </a:xfrm>
          <a:prstGeom prst="wedgeRoundRectCallout">
            <a:avLst>
              <a:gd name="adj1" fmla="val -86934"/>
              <a:gd name="adj2" fmla="val 53952"/>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Zhong</a:t>
            </a:r>
            <a:r>
              <a:rPr lang="en-US" dirty="0" smtClean="0">
                <a:solidFill>
                  <a:srgbClr val="FFFFFF"/>
                </a:solidFill>
              </a:rPr>
              <a:t>, </a:t>
            </a:r>
            <a:r>
              <a:rPr lang="en-US" dirty="0" err="1" smtClean="0">
                <a:solidFill>
                  <a:srgbClr val="FFFFFF"/>
                </a:solidFill>
              </a:rPr>
              <a:t>HotMetrics</a:t>
            </a:r>
            <a:r>
              <a:rPr lang="en-US" dirty="0" smtClean="0">
                <a:solidFill>
                  <a:srgbClr val="FFFFFF"/>
                </a:solidFill>
              </a:rPr>
              <a:t> 2010</a:t>
            </a:r>
          </a:p>
        </p:txBody>
      </p:sp>
      <p:sp>
        <p:nvSpPr>
          <p:cNvPr id="40" name="Cloud 39"/>
          <p:cNvSpPr/>
          <p:nvPr/>
        </p:nvSpPr>
        <p:spPr>
          <a:xfrm>
            <a:off x="3116187" y="4124485"/>
            <a:ext cx="1893591" cy="617608"/>
          </a:xfrm>
          <a:prstGeom prst="clou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600" dirty="0"/>
          </a:p>
        </p:txBody>
      </p:sp>
      <p:sp>
        <p:nvSpPr>
          <p:cNvPr id="41" name="Rounded Rectangular Callout 40"/>
          <p:cNvSpPr/>
          <p:nvPr/>
        </p:nvSpPr>
        <p:spPr>
          <a:xfrm>
            <a:off x="1321311" y="5938897"/>
            <a:ext cx="2656188" cy="561706"/>
          </a:xfrm>
          <a:prstGeom prst="wedgeRoundRectCallout">
            <a:avLst>
              <a:gd name="adj1" fmla="val 54215"/>
              <a:gd name="adj2" fmla="val -3199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Willkomm</a:t>
            </a:r>
            <a:r>
              <a:rPr lang="en-US" dirty="0" smtClean="0">
                <a:solidFill>
                  <a:srgbClr val="FFFFFF"/>
                </a:solidFill>
              </a:rPr>
              <a:t>, </a:t>
            </a:r>
            <a:r>
              <a:rPr lang="en-US" dirty="0" err="1" smtClean="0">
                <a:solidFill>
                  <a:srgbClr val="FFFFFF"/>
                </a:solidFill>
              </a:rPr>
              <a:t>DySPAN</a:t>
            </a:r>
            <a:r>
              <a:rPr lang="en-US" dirty="0" smtClean="0">
                <a:solidFill>
                  <a:srgbClr val="FFFFFF"/>
                </a:solidFill>
              </a:rPr>
              <a:t> 2008</a:t>
            </a:r>
          </a:p>
        </p:txBody>
      </p:sp>
      <p:sp>
        <p:nvSpPr>
          <p:cNvPr id="21" name="Rounded Rectangular Callout 20"/>
          <p:cNvSpPr/>
          <p:nvPr/>
        </p:nvSpPr>
        <p:spPr>
          <a:xfrm>
            <a:off x="4900170" y="3527141"/>
            <a:ext cx="1336018" cy="458529"/>
          </a:xfrm>
          <a:prstGeom prst="wedgeRoundRectCallout">
            <a:avLst>
              <a:gd name="adj1" fmla="val -109608"/>
              <a:gd name="adj2" fmla="val -4891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FFFFFF"/>
              </a:solidFill>
            </a:endParaRPr>
          </a:p>
        </p:txBody>
      </p:sp>
      <p:sp>
        <p:nvSpPr>
          <p:cNvPr id="22" name="Rounded Rectangular Callout 21"/>
          <p:cNvSpPr/>
          <p:nvPr/>
        </p:nvSpPr>
        <p:spPr>
          <a:xfrm>
            <a:off x="4908094" y="3512200"/>
            <a:ext cx="1328094" cy="561706"/>
          </a:xfrm>
          <a:prstGeom prst="wedgeRoundRectCallout">
            <a:avLst>
              <a:gd name="adj1" fmla="val 24790"/>
              <a:gd name="adj2" fmla="val 16482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Our study</a:t>
            </a:r>
          </a:p>
        </p:txBody>
      </p:sp>
    </p:spTree>
    <p:extLst>
      <p:ext uri="{BB962C8B-B14F-4D97-AF65-F5344CB8AC3E}">
        <p14:creationId xmlns:p14="http://schemas.microsoft.com/office/powerpoint/2010/main" val="2146736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3490"/>
            <a:ext cx="8555832" cy="4926616"/>
          </a:xfrm>
        </p:spPr>
        <p:txBody>
          <a:bodyPr>
            <a:normAutofit/>
          </a:bodyPr>
          <a:lstStyle/>
          <a:p>
            <a:r>
              <a:rPr lang="en-US" dirty="0" smtClean="0"/>
              <a:t>Multiple factors have impact</a:t>
            </a:r>
            <a:endParaRPr lang="en-US" sz="2270" dirty="0" smtClean="0"/>
          </a:p>
          <a:p>
            <a:pPr lvl="1"/>
            <a:r>
              <a:rPr lang="en-US" sz="2270" dirty="0" smtClean="0"/>
              <a:t>Network condition</a:t>
            </a:r>
          </a:p>
          <a:p>
            <a:pPr lvl="1"/>
            <a:r>
              <a:rPr lang="en-US" sz="2270" dirty="0" smtClean="0"/>
              <a:t>Client settings</a:t>
            </a:r>
          </a:p>
          <a:p>
            <a:pPr lvl="1"/>
            <a:r>
              <a:rPr lang="en-US" sz="2270" dirty="0" smtClean="0"/>
              <a:t>Server configurations</a:t>
            </a:r>
          </a:p>
          <a:p>
            <a:pPr lvl="1"/>
            <a:r>
              <a:rPr lang="en-US" sz="2270" dirty="0" smtClean="0"/>
              <a:t>Content differences</a:t>
            </a:r>
          </a:p>
          <a:p>
            <a:r>
              <a:rPr lang="en-US" sz="2570" dirty="0" smtClean="0"/>
              <a:t>Lack of low-level information and access</a:t>
            </a:r>
          </a:p>
          <a:p>
            <a:pPr lvl="1"/>
            <a:r>
              <a:rPr lang="en-US" sz="2270" dirty="0" smtClean="0"/>
              <a:t>No visibility into link layer</a:t>
            </a:r>
          </a:p>
          <a:p>
            <a:pPr lvl="1"/>
            <a:r>
              <a:rPr lang="en-US" sz="2270" dirty="0" smtClean="0"/>
              <a:t>Difficult to instrument client OS and application</a:t>
            </a:r>
          </a:p>
          <a:p>
            <a:pPr lvl="1"/>
            <a:r>
              <a:rPr lang="en-US" sz="2270" dirty="0" smtClean="0"/>
              <a:t>No access to public web servers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142</a:t>
            </a:fld>
            <a:endParaRPr lang="en-US"/>
          </a:p>
        </p:txBody>
      </p:sp>
      <p:sp>
        <p:nvSpPr>
          <p:cNvPr id="3" name="Title 2"/>
          <p:cNvSpPr>
            <a:spLocks noGrp="1"/>
          </p:cNvSpPr>
          <p:nvPr>
            <p:ph type="title"/>
          </p:nvPr>
        </p:nvSpPr>
        <p:spPr/>
        <p:txBody>
          <a:bodyPr>
            <a:normAutofit fontScale="90000"/>
          </a:bodyPr>
          <a:lstStyle/>
          <a:p>
            <a:r>
              <a:rPr lang="en-US" dirty="0" smtClean="0"/>
              <a:t>Key challenges of web performance analysis</a:t>
            </a:r>
            <a:endParaRPr lang="en-US" dirty="0"/>
          </a:p>
        </p:txBody>
      </p:sp>
    </p:spTree>
    <p:extLst>
      <p:ext uri="{BB962C8B-B14F-4D97-AF65-F5344CB8AC3E}">
        <p14:creationId xmlns:p14="http://schemas.microsoft.com/office/powerpoint/2010/main" val="3538343670"/>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Vary one factor at a time</a:t>
            </a:r>
          </a:p>
          <a:p>
            <a:pPr lvl="1"/>
            <a:r>
              <a:rPr lang="en-US" sz="2270" dirty="0" smtClean="0"/>
              <a:t>Network condition</a:t>
            </a:r>
          </a:p>
          <a:p>
            <a:pPr lvl="2"/>
            <a:r>
              <a:rPr lang="en-US" sz="1970" dirty="0" smtClean="0"/>
              <a:t>Simulate cellular network with WiFi</a:t>
            </a:r>
          </a:p>
          <a:p>
            <a:pPr lvl="1"/>
            <a:r>
              <a:rPr lang="en-US" sz="2270" dirty="0" smtClean="0"/>
              <a:t>Client settings</a:t>
            </a:r>
          </a:p>
          <a:p>
            <a:pPr lvl="2"/>
            <a:r>
              <a:rPr lang="en-US" sz="1970" dirty="0" smtClean="0"/>
              <a:t>Control TCP concurrency</a:t>
            </a:r>
          </a:p>
          <a:p>
            <a:pPr lvl="1"/>
            <a:r>
              <a:rPr lang="en-US" sz="2270" dirty="0" smtClean="0"/>
              <a:t>Server configurations</a:t>
            </a:r>
          </a:p>
          <a:p>
            <a:pPr lvl="2"/>
            <a:r>
              <a:rPr lang="en-US" sz="1970" dirty="0" smtClean="0"/>
              <a:t>Change compression mode and server parallelism</a:t>
            </a:r>
          </a:p>
          <a:p>
            <a:pPr lvl="1"/>
            <a:r>
              <a:rPr lang="en-US" sz="2270" dirty="0" smtClean="0"/>
              <a:t>Content difference</a:t>
            </a:r>
          </a:p>
          <a:p>
            <a:pPr lvl="2"/>
            <a:r>
              <a:rPr lang="en-US" dirty="0" smtClean="0"/>
              <a:t>Host static website snapshots locally</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143</a:t>
            </a:fld>
            <a:endParaRPr lang="en-US"/>
          </a:p>
        </p:txBody>
      </p:sp>
      <p:sp>
        <p:nvSpPr>
          <p:cNvPr id="3" name="Title 2"/>
          <p:cNvSpPr>
            <a:spLocks noGrp="1"/>
          </p:cNvSpPr>
          <p:nvPr>
            <p:ph type="title"/>
          </p:nvPr>
        </p:nvSpPr>
        <p:spPr/>
        <p:txBody>
          <a:bodyPr>
            <a:normAutofit fontScale="90000"/>
          </a:bodyPr>
          <a:lstStyle/>
          <a:p>
            <a:r>
              <a:rPr lang="en-US" dirty="0" smtClean="0"/>
              <a:t>How to isolate impact of individual factor?</a:t>
            </a:r>
            <a:endParaRPr lang="en-US" dirty="0"/>
          </a:p>
        </p:txBody>
      </p:sp>
    </p:spTree>
    <p:extLst>
      <p:ext uri="{BB962C8B-B14F-4D97-AF65-F5344CB8AC3E}">
        <p14:creationId xmlns:p14="http://schemas.microsoft.com/office/powerpoint/2010/main" val="3298047669"/>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294" y="1600200"/>
            <a:ext cx="8964706" cy="4525963"/>
          </a:xfrm>
        </p:spPr>
        <p:txBody>
          <a:bodyPr>
            <a:normAutofit/>
          </a:bodyPr>
          <a:lstStyle/>
          <a:p>
            <a:pPr marL="0"/>
            <a:r>
              <a:rPr lang="en-US" sz="2800" dirty="0" smtClean="0"/>
              <a:t>TCP flow analysis technique </a:t>
            </a:r>
            <a:r>
              <a:rPr lang="en-US" altLang="zh-CN" sz="2800" dirty="0" smtClean="0"/>
              <a:t>to </a:t>
            </a:r>
            <a:r>
              <a:rPr lang="en-US" sz="2800" dirty="0" smtClean="0"/>
              <a:t>break down page load time</a:t>
            </a:r>
          </a:p>
          <a:p>
            <a:pPr lvl="1"/>
            <a:r>
              <a:rPr lang="en-US" sz="2400" dirty="0" smtClean="0"/>
              <a:t>DNS lookup time</a:t>
            </a:r>
          </a:p>
          <a:p>
            <a:pPr lvl="1"/>
            <a:r>
              <a:rPr lang="en-US" sz="2400" dirty="0" smtClean="0"/>
              <a:t>TCP handshake time</a:t>
            </a:r>
          </a:p>
          <a:p>
            <a:pPr lvl="1"/>
            <a:r>
              <a:rPr lang="en-US" sz="2400" dirty="0" smtClean="0"/>
              <a:t>TCP idle time</a:t>
            </a:r>
          </a:p>
          <a:p>
            <a:pPr lvl="1"/>
            <a:r>
              <a:rPr lang="en-US" sz="2400" dirty="0" smtClean="0"/>
              <a:t>TCP transfer time</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144</a:t>
            </a:fld>
            <a:endParaRPr lang="en-US"/>
          </a:p>
        </p:txBody>
      </p:sp>
      <p:sp>
        <p:nvSpPr>
          <p:cNvPr id="3" name="Title 2"/>
          <p:cNvSpPr>
            <a:spLocks noGrp="1"/>
          </p:cNvSpPr>
          <p:nvPr>
            <p:ph type="title"/>
          </p:nvPr>
        </p:nvSpPr>
        <p:spPr/>
        <p:txBody>
          <a:bodyPr>
            <a:normAutofit fontScale="90000"/>
          </a:bodyPr>
          <a:lstStyle/>
          <a:p>
            <a:r>
              <a:rPr lang="en-US" dirty="0" smtClean="0"/>
              <a:t>How to identify performance bottlenecks?</a:t>
            </a:r>
            <a:endParaRPr lang="en-US" dirty="0"/>
          </a:p>
        </p:txBody>
      </p:sp>
      <p:sp>
        <p:nvSpPr>
          <p:cNvPr id="5" name="Rectangle 4"/>
          <p:cNvSpPr/>
          <p:nvPr/>
        </p:nvSpPr>
        <p:spPr>
          <a:xfrm>
            <a:off x="1636454" y="4414512"/>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53992" y="4414511"/>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283742" y="4420379"/>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201049" y="4737866"/>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469739" y="4737865"/>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2774" y="4731639"/>
            <a:ext cx="1965960" cy="146532"/>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623959" y="2334184"/>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623959" y="2761797"/>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617851" y="3176743"/>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611746" y="3579705"/>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59497" y="4235714"/>
            <a:ext cx="1276957" cy="369332"/>
          </a:xfrm>
          <a:prstGeom prst="rect">
            <a:avLst/>
          </a:prstGeom>
          <a:noFill/>
        </p:spPr>
        <p:txBody>
          <a:bodyPr wrap="square" rtlCol="0">
            <a:spAutoFit/>
          </a:bodyPr>
          <a:lstStyle/>
          <a:p>
            <a:r>
              <a:rPr lang="en-US" dirty="0" err="1" smtClean="0"/>
              <a:t>index.html</a:t>
            </a:r>
            <a:endParaRPr lang="en-US" dirty="0"/>
          </a:p>
        </p:txBody>
      </p:sp>
      <p:sp>
        <p:nvSpPr>
          <p:cNvPr id="20" name="TextBox 19"/>
          <p:cNvSpPr txBox="1"/>
          <p:nvPr/>
        </p:nvSpPr>
        <p:spPr>
          <a:xfrm>
            <a:off x="359497" y="4543991"/>
            <a:ext cx="1276957" cy="369332"/>
          </a:xfrm>
          <a:prstGeom prst="rect">
            <a:avLst/>
          </a:prstGeom>
          <a:noFill/>
        </p:spPr>
        <p:txBody>
          <a:bodyPr wrap="square" rtlCol="0">
            <a:spAutoFit/>
          </a:bodyPr>
          <a:lstStyle/>
          <a:p>
            <a:r>
              <a:rPr lang="en-US" dirty="0" err="1" smtClean="0"/>
              <a:t>logo.png</a:t>
            </a:r>
            <a:endParaRPr lang="en-US" dirty="0"/>
          </a:p>
        </p:txBody>
      </p:sp>
      <p:sp>
        <p:nvSpPr>
          <p:cNvPr id="21" name="Rectangle 20"/>
          <p:cNvSpPr/>
          <p:nvPr/>
        </p:nvSpPr>
        <p:spPr>
          <a:xfrm>
            <a:off x="5348756" y="4420380"/>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1200262" y="5114115"/>
            <a:ext cx="6786617"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802300" y="4680616"/>
            <a:ext cx="1668306" cy="1"/>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625666" y="4414511"/>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7619577" y="5330104"/>
            <a:ext cx="734604" cy="369332"/>
          </a:xfrm>
          <a:prstGeom prst="rect">
            <a:avLst/>
          </a:prstGeom>
          <a:noFill/>
        </p:spPr>
        <p:txBody>
          <a:bodyPr wrap="square" rtlCol="0">
            <a:spAutoFit/>
          </a:bodyPr>
          <a:lstStyle/>
          <a:p>
            <a:r>
              <a:rPr lang="en-US" dirty="0" smtClean="0"/>
              <a:t>Time</a:t>
            </a:r>
            <a:endParaRPr lang="en-US" dirty="0"/>
          </a:p>
        </p:txBody>
      </p:sp>
    </p:spTree>
    <p:extLst>
      <p:ext uri="{BB962C8B-B14F-4D97-AF65-F5344CB8AC3E}">
        <p14:creationId xmlns:p14="http://schemas.microsoft.com/office/powerpoint/2010/main" val="3892983444"/>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5671546" y="1713001"/>
            <a:ext cx="2477967" cy="1651978"/>
          </a:xfrm>
          <a:prstGeom prst="rect">
            <a:avLst/>
          </a:prstGeom>
        </p:spPr>
      </p:pic>
      <p:sp>
        <p:nvSpPr>
          <p:cNvPr id="2" name="Content Placeholder 1"/>
          <p:cNvSpPr>
            <a:spLocks noGrp="1"/>
          </p:cNvSpPr>
          <p:nvPr>
            <p:ph idx="1"/>
          </p:nvPr>
        </p:nvSpPr>
        <p:spPr>
          <a:xfrm>
            <a:off x="457200" y="1060824"/>
            <a:ext cx="8229600" cy="5214470"/>
          </a:xfrm>
        </p:spPr>
        <p:txBody>
          <a:bodyPr>
            <a:normAutofit/>
          </a:bodyPr>
          <a:lstStyle/>
          <a:p>
            <a:r>
              <a:rPr lang="en-US" dirty="0" smtClean="0"/>
              <a:t>Platform</a:t>
            </a:r>
          </a:p>
          <a:p>
            <a:endParaRPr lang="en-US" sz="2900" dirty="0" smtClean="0"/>
          </a:p>
          <a:p>
            <a:endParaRPr lang="en-US" dirty="0" smtClean="0"/>
          </a:p>
          <a:p>
            <a:pPr>
              <a:buNone/>
            </a:pPr>
            <a:endParaRPr lang="en-US" dirty="0" smtClean="0"/>
          </a:p>
          <a:p>
            <a:r>
              <a:rPr lang="en-US" dirty="0" smtClean="0"/>
              <a:t>Web browsing</a:t>
            </a:r>
          </a:p>
          <a:p>
            <a:pPr lvl="1"/>
            <a:endParaRPr lang="en-US" dirty="0" smtClean="0"/>
          </a:p>
          <a:p>
            <a:pPr>
              <a:buNone/>
            </a:pP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145</a:t>
            </a:fld>
            <a:endParaRPr lang="en-US"/>
          </a:p>
        </p:txBody>
      </p:sp>
      <p:sp>
        <p:nvSpPr>
          <p:cNvPr id="4" name="Title 3"/>
          <p:cNvSpPr>
            <a:spLocks noGrp="1"/>
          </p:cNvSpPr>
          <p:nvPr>
            <p:ph type="title"/>
          </p:nvPr>
        </p:nvSpPr>
        <p:spPr>
          <a:xfrm>
            <a:off x="457200" y="164353"/>
            <a:ext cx="8229600" cy="896471"/>
          </a:xfrm>
        </p:spPr>
        <p:txBody>
          <a:bodyPr>
            <a:normAutofit/>
          </a:bodyPr>
          <a:lstStyle/>
          <a:p>
            <a:r>
              <a:rPr lang="en-US" dirty="0" smtClean="0"/>
              <a:t>Controlled experiment setup</a:t>
            </a:r>
            <a:endParaRPr lang="en-US" dirty="0"/>
          </a:p>
        </p:txBody>
      </p:sp>
      <p:pic>
        <p:nvPicPr>
          <p:cNvPr id="8" name="Picture 4"/>
          <p:cNvPicPr>
            <a:picLocks noChangeAspect="1" noChangeArrowheads="1"/>
          </p:cNvPicPr>
          <p:nvPr/>
        </p:nvPicPr>
        <p:blipFill>
          <a:blip r:embed="rId4" cstate="print"/>
          <a:srcRect/>
          <a:stretch>
            <a:fillRect/>
          </a:stretch>
        </p:blipFill>
        <p:spPr bwMode="auto">
          <a:xfrm>
            <a:off x="1172066" y="1688579"/>
            <a:ext cx="1480173" cy="1651978"/>
          </a:xfrm>
          <a:prstGeom prst="rect">
            <a:avLst/>
          </a:prstGeom>
          <a:noFill/>
          <a:ln w="9525">
            <a:noFill/>
            <a:miter lim="800000"/>
            <a:headEnd/>
            <a:tailEnd/>
          </a:ln>
          <a:effectLst/>
        </p:spPr>
      </p:pic>
      <p:pic>
        <p:nvPicPr>
          <p:cNvPr id="9" name="Picture 6"/>
          <p:cNvPicPr>
            <a:picLocks noChangeAspect="1" noChangeArrowheads="1"/>
          </p:cNvPicPr>
          <p:nvPr/>
        </p:nvPicPr>
        <p:blipFill>
          <a:blip r:embed="rId5"/>
          <a:srcRect/>
          <a:stretch>
            <a:fillRect/>
          </a:stretch>
        </p:blipFill>
        <p:spPr bwMode="auto">
          <a:xfrm>
            <a:off x="2723355" y="1761845"/>
            <a:ext cx="1538973" cy="1538973"/>
          </a:xfrm>
          <a:prstGeom prst="rect">
            <a:avLst/>
          </a:prstGeom>
          <a:noFill/>
          <a:ln w="9525">
            <a:noFill/>
            <a:miter lim="800000"/>
            <a:headEnd/>
            <a:tailEnd/>
          </a:ln>
          <a:effectLst/>
        </p:spPr>
      </p:pic>
      <p:pic>
        <p:nvPicPr>
          <p:cNvPr id="10" name="Picture 8"/>
          <p:cNvPicPr>
            <a:picLocks noChangeAspect="1" noChangeArrowheads="1"/>
          </p:cNvPicPr>
          <p:nvPr/>
        </p:nvPicPr>
        <p:blipFill>
          <a:blip r:embed="rId6" cstate="print"/>
          <a:srcRect/>
          <a:stretch>
            <a:fillRect/>
          </a:stretch>
        </p:blipFill>
        <p:spPr bwMode="auto">
          <a:xfrm>
            <a:off x="4460815" y="1917179"/>
            <a:ext cx="1527795" cy="1329113"/>
          </a:xfrm>
          <a:prstGeom prst="rect">
            <a:avLst/>
          </a:prstGeom>
          <a:noFill/>
          <a:ln w="9525">
            <a:noFill/>
            <a:miter lim="800000"/>
            <a:headEnd/>
            <a:tailEnd/>
          </a:ln>
          <a:effectLst/>
        </p:spPr>
      </p:pic>
      <p:sp>
        <p:nvSpPr>
          <p:cNvPr id="14" name="Round Single Corner Rectangle 13"/>
          <p:cNvSpPr/>
          <p:nvPr/>
        </p:nvSpPr>
        <p:spPr>
          <a:xfrm>
            <a:off x="6051767" y="3021576"/>
            <a:ext cx="371932" cy="561705"/>
          </a:xfrm>
          <a:prstGeom prst="round1Rect">
            <a:avLst/>
          </a:prstGeom>
          <a:solidFill>
            <a:schemeClr val="bg1"/>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stretch>
            <a:fillRect/>
          </a:stretch>
        </p:blipFill>
        <p:spPr>
          <a:xfrm>
            <a:off x="3236965" y="4097878"/>
            <a:ext cx="853970" cy="638796"/>
          </a:xfrm>
          <a:prstGeom prst="rect">
            <a:avLst/>
          </a:prstGeom>
        </p:spPr>
      </p:pic>
      <p:pic>
        <p:nvPicPr>
          <p:cNvPr id="17" name="Picture 16"/>
          <p:cNvPicPr>
            <a:picLocks noChangeAspect="1"/>
          </p:cNvPicPr>
          <p:nvPr/>
        </p:nvPicPr>
        <p:blipFill>
          <a:blip r:embed="rId8"/>
          <a:stretch>
            <a:fillRect/>
          </a:stretch>
        </p:blipFill>
        <p:spPr>
          <a:xfrm>
            <a:off x="655674" y="4075557"/>
            <a:ext cx="1032783" cy="759399"/>
          </a:xfrm>
          <a:prstGeom prst="rect">
            <a:avLst/>
          </a:prstGeom>
        </p:spPr>
      </p:pic>
      <p:pic>
        <p:nvPicPr>
          <p:cNvPr id="18" name="Picture 17"/>
          <p:cNvPicPr>
            <a:picLocks noChangeAspect="1"/>
          </p:cNvPicPr>
          <p:nvPr/>
        </p:nvPicPr>
        <p:blipFill>
          <a:blip r:embed="rId9"/>
          <a:stretch>
            <a:fillRect/>
          </a:stretch>
        </p:blipFill>
        <p:spPr>
          <a:xfrm>
            <a:off x="1836627" y="4144331"/>
            <a:ext cx="1078763" cy="543499"/>
          </a:xfrm>
          <a:prstGeom prst="rect">
            <a:avLst/>
          </a:prstGeom>
        </p:spPr>
      </p:pic>
      <p:pic>
        <p:nvPicPr>
          <p:cNvPr id="21" name="Picture 20"/>
          <p:cNvPicPr>
            <a:picLocks noChangeAspect="1"/>
          </p:cNvPicPr>
          <p:nvPr/>
        </p:nvPicPr>
        <p:blipFill>
          <a:blip r:embed="rId10"/>
          <a:stretch>
            <a:fillRect/>
          </a:stretch>
        </p:blipFill>
        <p:spPr>
          <a:xfrm>
            <a:off x="5318890" y="4016009"/>
            <a:ext cx="720665" cy="720665"/>
          </a:xfrm>
          <a:prstGeom prst="rect">
            <a:avLst/>
          </a:prstGeom>
        </p:spPr>
      </p:pic>
      <p:pic>
        <p:nvPicPr>
          <p:cNvPr id="22" name="Picture 21"/>
          <p:cNvPicPr>
            <a:picLocks noChangeAspect="1"/>
          </p:cNvPicPr>
          <p:nvPr/>
        </p:nvPicPr>
        <p:blipFill>
          <a:blip r:embed="rId11"/>
          <a:stretch>
            <a:fillRect/>
          </a:stretch>
        </p:blipFill>
        <p:spPr>
          <a:xfrm>
            <a:off x="6252753" y="4205386"/>
            <a:ext cx="796865" cy="378929"/>
          </a:xfrm>
          <a:prstGeom prst="rect">
            <a:avLst/>
          </a:prstGeom>
        </p:spPr>
      </p:pic>
      <p:pic>
        <p:nvPicPr>
          <p:cNvPr id="23" name="Picture 22"/>
          <p:cNvPicPr>
            <a:picLocks noChangeAspect="1"/>
          </p:cNvPicPr>
          <p:nvPr/>
        </p:nvPicPr>
        <p:blipFill>
          <a:blip r:embed="rId12"/>
          <a:stretch>
            <a:fillRect/>
          </a:stretch>
        </p:blipFill>
        <p:spPr>
          <a:xfrm>
            <a:off x="4264578" y="4205386"/>
            <a:ext cx="806348" cy="338328"/>
          </a:xfrm>
          <a:prstGeom prst="rect">
            <a:avLst/>
          </a:prstGeom>
        </p:spPr>
      </p:pic>
    </p:spTree>
    <p:extLst>
      <p:ext uri="{BB962C8B-B14F-4D97-AF65-F5344CB8AC3E}">
        <p14:creationId xmlns:p14="http://schemas.microsoft.com/office/powerpoint/2010/main" val="3435469080"/>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Collected from </a:t>
            </a:r>
            <a:r>
              <a:rPr lang="en-US" b="1" dirty="0" smtClean="0">
                <a:solidFill>
                  <a:srgbClr val="FF0000"/>
                </a:solidFill>
              </a:rPr>
              <a:t>20</a:t>
            </a:r>
            <a:r>
              <a:rPr lang="en-US" dirty="0" smtClean="0"/>
              <a:t> volunteers in </a:t>
            </a:r>
            <a:r>
              <a:rPr lang="en-US" b="1" dirty="0" smtClean="0">
                <a:solidFill>
                  <a:srgbClr val="FF0000"/>
                </a:solidFill>
              </a:rPr>
              <a:t>5</a:t>
            </a:r>
            <a:r>
              <a:rPr lang="en-US" dirty="0" smtClean="0"/>
              <a:t> months</a:t>
            </a:r>
          </a:p>
          <a:p>
            <a:pPr lvl="1"/>
            <a:r>
              <a:rPr lang="en-US" dirty="0" smtClean="0"/>
              <a:t>May 2011 ~ Oct 2011, Android 2.2 smartphones</a:t>
            </a:r>
          </a:p>
          <a:p>
            <a:r>
              <a:rPr lang="en-US" dirty="0" smtClean="0"/>
              <a:t>Full packet payload and process association is collected</a:t>
            </a:r>
          </a:p>
          <a:p>
            <a:pPr lvl="1"/>
            <a:r>
              <a:rPr lang="en-US" dirty="0" smtClean="0"/>
              <a:t> </a:t>
            </a:r>
            <a:r>
              <a:rPr lang="en-US" b="1" dirty="0" smtClean="0"/>
              <a:t>131.49</a:t>
            </a:r>
            <a:r>
              <a:rPr lang="en-US" dirty="0" smtClean="0"/>
              <a:t> </a:t>
            </a:r>
            <a:r>
              <a:rPr lang="en-US" dirty="0"/>
              <a:t>millions </a:t>
            </a:r>
            <a:r>
              <a:rPr lang="en-US" dirty="0" smtClean="0"/>
              <a:t>packets</a:t>
            </a:r>
          </a:p>
          <a:p>
            <a:pPr lvl="1"/>
            <a:r>
              <a:rPr lang="en-US" dirty="0" smtClean="0"/>
              <a:t> </a:t>
            </a:r>
            <a:r>
              <a:rPr lang="en-US" b="1" dirty="0" smtClean="0"/>
              <a:t>80.03GB</a:t>
            </a:r>
            <a:r>
              <a:rPr lang="en-US" dirty="0" smtClean="0"/>
              <a:t> payload</a:t>
            </a:r>
          </a:p>
          <a:p>
            <a:r>
              <a:rPr lang="en-US" dirty="0" smtClean="0"/>
              <a:t>Screen on/off status with sampling rate of </a:t>
            </a:r>
            <a:r>
              <a:rPr lang="en-US" b="1" i="1" dirty="0" smtClean="0"/>
              <a:t>1Hz</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146</a:t>
            </a:fld>
            <a:endParaRPr lang="en-US"/>
          </a:p>
        </p:txBody>
      </p:sp>
      <p:sp>
        <p:nvSpPr>
          <p:cNvPr id="2" name="Title 1"/>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453579078"/>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3926"/>
            <a:ext cx="8229600" cy="4525963"/>
          </a:xfrm>
        </p:spPr>
        <p:txBody>
          <a:bodyPr>
            <a:normAutofit/>
          </a:bodyPr>
          <a:lstStyle/>
          <a:p>
            <a:r>
              <a:rPr lang="en-US" sz="2800" dirty="0" smtClean="0"/>
              <a:t> </a:t>
            </a:r>
            <a:r>
              <a:rPr lang="en-US" sz="2800" b="1" dirty="0" smtClean="0">
                <a:solidFill>
                  <a:srgbClr val="FF0000"/>
                </a:solidFill>
              </a:rPr>
              <a:t>Scattered</a:t>
            </a:r>
            <a:r>
              <a:rPr lang="en-US" sz="2800" dirty="0" smtClean="0"/>
              <a:t> traffic consumes more energy and radio resource than </a:t>
            </a:r>
            <a:r>
              <a:rPr lang="en-US" sz="2800" b="1" dirty="0" smtClean="0">
                <a:solidFill>
                  <a:srgbClr val="008000"/>
                </a:solidFill>
              </a:rPr>
              <a:t>Gathered</a:t>
            </a:r>
            <a:r>
              <a:rPr lang="en-US" sz="2800" dirty="0" smtClean="0"/>
              <a:t> traffic</a:t>
            </a:r>
          </a:p>
        </p:txBody>
      </p:sp>
      <p:sp>
        <p:nvSpPr>
          <p:cNvPr id="8" name="Slide Number Placeholder 7"/>
          <p:cNvSpPr>
            <a:spLocks noGrp="1"/>
          </p:cNvSpPr>
          <p:nvPr>
            <p:ph type="sldNum" sz="quarter" idx="12"/>
          </p:nvPr>
        </p:nvSpPr>
        <p:spPr/>
        <p:txBody>
          <a:bodyPr/>
          <a:lstStyle/>
          <a:p>
            <a:fld id="{D7E63A33-8271-4DD0-9C48-789913D7C115}" type="slidenum">
              <a:rPr lang="en-US" smtClean="0"/>
              <a:pPr/>
              <a:t>147</a:t>
            </a:fld>
            <a:endParaRPr lang="en-US"/>
          </a:p>
        </p:txBody>
      </p:sp>
      <p:sp>
        <p:nvSpPr>
          <p:cNvPr id="2" name="Title 1"/>
          <p:cNvSpPr>
            <a:spLocks noGrp="1"/>
          </p:cNvSpPr>
          <p:nvPr>
            <p:ph type="title"/>
          </p:nvPr>
        </p:nvSpPr>
        <p:spPr/>
        <p:txBody>
          <a:bodyPr>
            <a:normAutofit fontScale="90000"/>
          </a:bodyPr>
          <a:lstStyle/>
          <a:p>
            <a:r>
              <a:rPr lang="en-US" dirty="0" smtClean="0"/>
              <a:t>How does traffic pattern affect</a:t>
            </a:r>
            <a:br>
              <a:rPr lang="en-US" dirty="0" smtClean="0"/>
            </a:br>
            <a:r>
              <a:rPr lang="en-US" dirty="0" smtClean="0"/>
              <a:t>energy and radio resource?</a:t>
            </a:r>
            <a:endParaRPr lang="en-US" dirty="0"/>
          </a:p>
        </p:txBody>
      </p:sp>
      <p:sp>
        <p:nvSpPr>
          <p:cNvPr id="4" name="Right Triangle 3"/>
          <p:cNvSpPr/>
          <p:nvPr/>
        </p:nvSpPr>
        <p:spPr>
          <a:xfrm flipH="1">
            <a:off x="1140730" y="339278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824524" y="339278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131534" y="3392789"/>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 name="Right Triangle 6"/>
          <p:cNvSpPr/>
          <p:nvPr/>
        </p:nvSpPr>
        <p:spPr>
          <a:xfrm>
            <a:off x="3610761" y="3392789"/>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685249" y="585723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1" name="Right Triangle 10"/>
          <p:cNvSpPr/>
          <p:nvPr/>
        </p:nvSpPr>
        <p:spPr>
          <a:xfrm flipH="1">
            <a:off x="4215257" y="3378021"/>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99051" y="337802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206061" y="337802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a:off x="6685288" y="337802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Triangle 14"/>
          <p:cNvSpPr/>
          <p:nvPr/>
        </p:nvSpPr>
        <p:spPr>
          <a:xfrm flipH="1">
            <a:off x="1070954" y="486847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754748"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368768" y="4868475"/>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3847995" y="486847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061757"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7043111" y="3272991"/>
            <a:ext cx="1599391" cy="954107"/>
          </a:xfrm>
          <a:prstGeom prst="rect">
            <a:avLst/>
          </a:prstGeom>
          <a:noFill/>
        </p:spPr>
        <p:txBody>
          <a:bodyPr wrap="none" rtlCol="0">
            <a:spAutoFit/>
          </a:bodyPr>
          <a:lstStyle/>
          <a:p>
            <a:pPr algn="ctr"/>
            <a:r>
              <a:rPr lang="en-US" sz="2800" b="1" dirty="0" smtClean="0">
                <a:solidFill>
                  <a:srgbClr val="FF0000"/>
                </a:solidFill>
              </a:rPr>
              <a:t>Scattered</a:t>
            </a:r>
          </a:p>
          <a:p>
            <a:pPr algn="ctr"/>
            <a:r>
              <a:rPr lang="en-US" sz="2800" b="1" dirty="0" smtClean="0">
                <a:solidFill>
                  <a:srgbClr val="FF0000"/>
                </a:solidFill>
              </a:rPr>
              <a:t>traffic</a:t>
            </a:r>
            <a:endParaRPr lang="en-US" sz="2800" b="1" dirty="0">
              <a:solidFill>
                <a:srgbClr val="FF0000"/>
              </a:solidFill>
            </a:endParaRPr>
          </a:p>
        </p:txBody>
      </p:sp>
      <p:cxnSp>
        <p:nvCxnSpPr>
          <p:cNvPr id="33" name="Straight Arrow Connector 32"/>
          <p:cNvCxnSpPr/>
          <p:nvPr/>
        </p:nvCxnSpPr>
        <p:spPr>
          <a:xfrm>
            <a:off x="685249" y="433904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092231" y="4775450"/>
            <a:ext cx="1589748" cy="954107"/>
          </a:xfrm>
          <a:prstGeom prst="rect">
            <a:avLst/>
          </a:prstGeom>
          <a:noFill/>
        </p:spPr>
        <p:txBody>
          <a:bodyPr wrap="none" rtlCol="0">
            <a:spAutoFit/>
          </a:bodyPr>
          <a:lstStyle/>
          <a:p>
            <a:pPr algn="ctr"/>
            <a:r>
              <a:rPr lang="en-US" sz="2800" b="1" dirty="0" smtClean="0">
                <a:solidFill>
                  <a:srgbClr val="008000"/>
                </a:solidFill>
              </a:rPr>
              <a:t>Gathered</a:t>
            </a:r>
          </a:p>
          <a:p>
            <a:pPr algn="ctr"/>
            <a:r>
              <a:rPr lang="en-US" sz="2800" b="1" dirty="0" smtClean="0">
                <a:solidFill>
                  <a:srgbClr val="008000"/>
                </a:solidFill>
              </a:rPr>
              <a:t>traffic</a:t>
            </a:r>
            <a:endParaRPr lang="en-US" sz="2800" b="1" dirty="0">
              <a:solidFill>
                <a:srgbClr val="008000"/>
              </a:solidFill>
            </a:endParaRPr>
          </a:p>
        </p:txBody>
      </p:sp>
      <p:sp>
        <p:nvSpPr>
          <p:cNvPr id="29" name="TextBox 28"/>
          <p:cNvSpPr txBox="1"/>
          <p:nvPr/>
        </p:nvSpPr>
        <p:spPr>
          <a:xfrm>
            <a:off x="4199163" y="583749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30" name="Straight Arrow Connector 29"/>
          <p:cNvCxnSpPr/>
          <p:nvPr/>
        </p:nvCxnSpPr>
        <p:spPr>
          <a:xfrm flipV="1">
            <a:off x="982358" y="3116098"/>
            <a:ext cx="0" cy="3078559"/>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18" y="4524394"/>
            <a:ext cx="1074095" cy="461665"/>
          </a:xfrm>
          <a:prstGeom prst="rect">
            <a:avLst/>
          </a:prstGeom>
          <a:noFill/>
        </p:spPr>
        <p:txBody>
          <a:bodyPr wrap="none" rtlCol="0">
            <a:spAutoFit/>
          </a:bodyPr>
          <a:lstStyle/>
          <a:p>
            <a:r>
              <a:rPr lang="en-US" sz="2400" b="1" i="1" dirty="0" smtClean="0">
                <a:solidFill>
                  <a:srgbClr val="3366FF"/>
                </a:solidFill>
              </a:rPr>
              <a:t>Power</a:t>
            </a:r>
          </a:p>
        </p:txBody>
      </p:sp>
    </p:spTree>
    <p:extLst>
      <p:ext uri="{BB962C8B-B14F-4D97-AF65-F5344CB8AC3E}">
        <p14:creationId xmlns:p14="http://schemas.microsoft.com/office/powerpoint/2010/main" val="37835320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148</a:t>
            </a:fld>
            <a:endParaRPr lang="en-US"/>
          </a:p>
        </p:txBody>
      </p:sp>
      <p:sp>
        <p:nvSpPr>
          <p:cNvPr id="2" name="Title 1"/>
          <p:cNvSpPr>
            <a:spLocks noGrp="1"/>
          </p:cNvSpPr>
          <p:nvPr>
            <p:ph type="title"/>
          </p:nvPr>
        </p:nvSpPr>
        <p:spPr>
          <a:xfrm>
            <a:off x="457200" y="230334"/>
            <a:ext cx="8229600" cy="1143000"/>
          </a:xfrm>
        </p:spPr>
        <p:txBody>
          <a:bodyPr>
            <a:normAutofit fontScale="90000"/>
          </a:bodyPr>
          <a:lstStyle/>
          <a:p>
            <a:r>
              <a:rPr lang="en-US" dirty="0" smtClean="0"/>
              <a:t>Top screen-off applications</a:t>
            </a:r>
            <a:br>
              <a:rPr lang="en-US" dirty="0" smtClean="0"/>
            </a:br>
            <a:r>
              <a:rPr lang="en-US" dirty="0" smtClean="0"/>
              <a:t>based on packet count</a:t>
            </a:r>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1354364754"/>
              </p:ext>
            </p:extLst>
          </p:nvPr>
        </p:nvGraphicFramePr>
        <p:xfrm>
          <a:off x="280008" y="1603809"/>
          <a:ext cx="8612772" cy="5318535"/>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4306386"/>
                <a:gridCol w="4306386"/>
              </a:tblGrid>
              <a:tr h="547307">
                <a:tc>
                  <a:txBody>
                    <a:bodyPr/>
                    <a:lstStyle/>
                    <a:p>
                      <a:pPr algn="ctr"/>
                      <a:r>
                        <a:rPr lang="en-US" sz="2300" b="0" dirty="0" smtClean="0"/>
                        <a:t>Application category</a:t>
                      </a:r>
                      <a:endParaRPr lang="en-US" sz="2300" b="0" dirty="0"/>
                    </a:p>
                  </a:txBody>
                  <a:tcPr/>
                </a:tc>
                <a:tc>
                  <a:txBody>
                    <a:bodyPr/>
                    <a:lstStyle/>
                    <a:p>
                      <a:pPr algn="ctr"/>
                      <a:r>
                        <a:rPr lang="en-US" sz="2300" b="0" dirty="0" smtClean="0"/>
                        <a:t>screen-off packets</a:t>
                      </a:r>
                      <a:r>
                        <a:rPr lang="en-US" sz="2300" b="0" baseline="0" dirty="0" smtClean="0"/>
                        <a:t> </a:t>
                      </a:r>
                      <a:r>
                        <a:rPr lang="en-US" sz="2300" b="0" dirty="0" smtClean="0"/>
                        <a:t>/ total packets</a:t>
                      </a:r>
                      <a:endParaRPr lang="en-US" sz="2300" b="0" dirty="0"/>
                    </a:p>
                  </a:txBody>
                  <a:tcPr/>
                </a:tc>
              </a:tr>
              <a:tr h="502895">
                <a:tc>
                  <a:txBody>
                    <a:bodyPr/>
                    <a:lstStyle/>
                    <a:p>
                      <a:pPr algn="ctr"/>
                      <a:r>
                        <a:rPr lang="en-US" sz="2300" b="0" dirty="0" err="1" smtClean="0"/>
                        <a:t>Homescreen</a:t>
                      </a:r>
                      <a:r>
                        <a:rPr lang="en-US" sz="2300" b="0" dirty="0" smtClean="0"/>
                        <a:t> widget</a:t>
                      </a:r>
                      <a:endParaRPr lang="en-US" sz="2300" b="0" dirty="0"/>
                    </a:p>
                  </a:txBody>
                  <a:tcPr>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3.80%</a:t>
                      </a:r>
                    </a:p>
                  </a:txBody>
                  <a:tcPr/>
                </a:tc>
              </a:tr>
              <a:tr h="502895">
                <a:tc>
                  <a:txBody>
                    <a:bodyPr/>
                    <a:lstStyle/>
                    <a:p>
                      <a:pPr algn="ctr"/>
                      <a:r>
                        <a:rPr lang="en-US" sz="2300" b="0" dirty="0" smtClean="0"/>
                        <a:t>Multimedia streaming</a:t>
                      </a:r>
                      <a:endParaRPr lang="en-US" sz="2300" b="0" dirty="0"/>
                    </a:p>
                  </a:txBody>
                  <a:tcPr>
                    <a:lnT w="12700" cmpd="sng">
                      <a:noFill/>
                    </a:lnT>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3.30%</a:t>
                      </a: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2.69%</a:t>
                      </a:r>
                    </a:p>
                  </a:txBody>
                  <a:tcPr/>
                </a:tc>
              </a:tr>
              <a:tr h="502895">
                <a:tc>
                  <a:txBody>
                    <a:bodyPr/>
                    <a:lstStyle/>
                    <a:p>
                      <a:pPr algn="ctr"/>
                      <a:r>
                        <a:rPr lang="en-US" sz="2300" b="0" dirty="0" smtClean="0"/>
                        <a:t>Multimedia streaming</a:t>
                      </a:r>
                      <a:endParaRPr lang="en-US" sz="2300" b="0" dirty="0"/>
                    </a:p>
                  </a:txBody>
                  <a:tcPr>
                    <a:lnT w="12700" cap="flat" cmpd="sng" algn="ctr">
                      <a:noFill/>
                      <a:prstDash val="solid"/>
                      <a:round/>
                      <a:headEnd type="none" w="med" len="med"/>
                      <a:tailEnd type="none" w="med" len="med"/>
                    </a:lnT>
                  </a:tcPr>
                </a:tc>
                <a:tc>
                  <a:txBody>
                    <a:bodyPr/>
                    <a:lstStyle/>
                    <a:p>
                      <a:pPr algn="ctr"/>
                      <a:r>
                        <a:rPr lang="en-US" sz="2300" b="0" dirty="0" smtClean="0"/>
                        <a:t>2.66%</a:t>
                      </a:r>
                      <a:endParaRPr lang="en-US" sz="2300" b="0" dirty="0"/>
                    </a:p>
                  </a:txBody>
                  <a:tcPr/>
                </a:tc>
              </a:tr>
              <a:tr h="502895">
                <a:tc>
                  <a:txBody>
                    <a:bodyPr/>
                    <a:lstStyle/>
                    <a:p>
                      <a:pPr algn="ctr"/>
                      <a:r>
                        <a:rPr lang="en-US" sz="2300" b="0" dirty="0" smtClean="0"/>
                        <a:t>Multimedia streaming</a:t>
                      </a:r>
                      <a:endParaRPr lang="en-US" sz="2300" b="0" dirty="0"/>
                    </a:p>
                  </a:txBody>
                  <a:tcPr/>
                </a:tc>
                <a:tc>
                  <a:txBody>
                    <a:bodyPr/>
                    <a:lstStyle/>
                    <a:p>
                      <a:pPr algn="ctr"/>
                      <a:r>
                        <a:rPr lang="en-US" sz="2300" b="0" dirty="0" smtClean="0">
                          <a:solidFill>
                            <a:srgbClr val="000000"/>
                          </a:solidFill>
                        </a:rPr>
                        <a:t>2.37%</a:t>
                      </a:r>
                      <a:endParaRPr lang="en-US" sz="2300" b="0" dirty="0">
                        <a:solidFill>
                          <a:srgbClr val="000000"/>
                        </a:solidFill>
                      </a:endParaRP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2.07%</a:t>
                      </a:r>
                    </a:p>
                  </a:txBody>
                  <a:tcPr/>
                </a:tc>
              </a:tr>
              <a:tr h="502895">
                <a:tc>
                  <a:txBody>
                    <a:bodyPr/>
                    <a:lstStyle/>
                    <a:p>
                      <a:pPr algn="ctr"/>
                      <a:r>
                        <a:rPr lang="en-US" sz="2300" b="0" dirty="0" smtClean="0"/>
                        <a:t>Social network</a:t>
                      </a:r>
                      <a:endParaRPr lang="en-US" sz="2300" b="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1.95%</a:t>
                      </a:r>
                    </a:p>
                  </a:txBody>
                  <a:tcPr/>
                </a:tc>
              </a:tr>
              <a:tr h="502895">
                <a:tc>
                  <a:txBody>
                    <a:bodyPr/>
                    <a:lstStyle/>
                    <a:p>
                      <a:pPr algn="ctr">
                        <a:lnSpc>
                          <a:spcPct val="100000"/>
                        </a:lnSpc>
                      </a:pPr>
                      <a:r>
                        <a:rPr lang="en-US" sz="2300" b="0" dirty="0" smtClean="0"/>
                        <a:t>News</a:t>
                      </a:r>
                      <a:endParaRPr lang="en-US" sz="2300" b="0" dirty="0"/>
                    </a:p>
                  </a:txBody>
                  <a:tcPr/>
                </a:tc>
                <a:tc>
                  <a:txBody>
                    <a:bodyPr/>
                    <a:lstStyle/>
                    <a:p>
                      <a:pPr marL="0" indent="0" algn="ctr">
                        <a:lnSpc>
                          <a:spcPct val="100000"/>
                        </a:lnSpc>
                        <a:buFont typeface="+mj-lt"/>
                        <a:buNone/>
                      </a:pPr>
                      <a:r>
                        <a:rPr lang="en-US" sz="2300" b="0" dirty="0" smtClean="0"/>
                        <a:t>1.94%</a:t>
                      </a:r>
                      <a:endParaRPr lang="en-US" sz="2300" b="0" dirty="0"/>
                    </a:p>
                  </a:txBody>
                  <a:tcPr/>
                </a:tc>
              </a:tr>
              <a:tr h="502895">
                <a:tc>
                  <a:txBody>
                    <a:bodyPr/>
                    <a:lstStyle/>
                    <a:p>
                      <a:pPr algn="ctr">
                        <a:lnSpc>
                          <a:spcPct val="100000"/>
                        </a:lnSpc>
                      </a:pPr>
                      <a:r>
                        <a:rPr lang="en-US" sz="2300" b="0" dirty="0" smtClean="0"/>
                        <a:t>Email</a:t>
                      </a:r>
                      <a:endParaRPr lang="en-US" sz="2300" b="0" dirty="0"/>
                    </a:p>
                  </a:txBody>
                  <a:tcPr/>
                </a:tc>
                <a:tc>
                  <a:txBody>
                    <a:bodyPr/>
                    <a:lstStyle/>
                    <a:p>
                      <a:pPr marL="0" indent="0" algn="ctr">
                        <a:lnSpc>
                          <a:spcPct val="100000"/>
                        </a:lnSpc>
                        <a:buFont typeface="+mj-lt"/>
                        <a:buNone/>
                      </a:pPr>
                      <a:r>
                        <a:rPr lang="en-US" sz="2300" b="0" dirty="0" smtClean="0"/>
                        <a:t>1.33%</a:t>
                      </a:r>
                      <a:endParaRPr lang="en-US" sz="2300" b="0" dirty="0"/>
                    </a:p>
                  </a:txBody>
                  <a:tcPr/>
                </a:tc>
              </a:tr>
            </a:tbl>
          </a:graphicData>
        </a:graphic>
      </p:graphicFrame>
    </p:spTree>
    <p:extLst>
      <p:ext uri="{BB962C8B-B14F-4D97-AF65-F5344CB8AC3E}">
        <p14:creationId xmlns:p14="http://schemas.microsoft.com/office/powerpoint/2010/main" val="3314689268"/>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149</a:t>
            </a:fld>
            <a:endParaRPr lang="en-US"/>
          </a:p>
        </p:txBody>
      </p:sp>
      <p:sp>
        <p:nvSpPr>
          <p:cNvPr id="2" name="Title 1"/>
          <p:cNvSpPr>
            <a:spLocks noGrp="1"/>
          </p:cNvSpPr>
          <p:nvPr>
            <p:ph type="title"/>
          </p:nvPr>
        </p:nvSpPr>
        <p:spPr>
          <a:xfrm>
            <a:off x="0" y="51328"/>
            <a:ext cx="9144000" cy="1143000"/>
          </a:xfrm>
        </p:spPr>
        <p:txBody>
          <a:bodyPr>
            <a:noAutofit/>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004737725"/>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864269749"/>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020267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859851" y="4473093"/>
            <a:ext cx="1654323" cy="1231460"/>
          </a:xfrm>
          <a:prstGeom prst="rect">
            <a:avLst/>
          </a:prstGeom>
        </p:spPr>
      </p:pic>
      <p:sp>
        <p:nvSpPr>
          <p:cNvPr id="2" name="Slide Number Placeholder 1"/>
          <p:cNvSpPr>
            <a:spLocks noGrp="1"/>
          </p:cNvSpPr>
          <p:nvPr>
            <p:ph type="sldNum" sz="quarter" idx="12"/>
          </p:nvPr>
        </p:nvSpPr>
        <p:spPr/>
        <p:txBody>
          <a:bodyPr/>
          <a:lstStyle/>
          <a:p>
            <a:fld id="{D7E63A33-8271-4DD0-9C48-789913D7C115}" type="slidenum">
              <a:rPr lang="en-US" smtClean="0"/>
              <a:pPr/>
              <a:t>15</a:t>
            </a:fld>
            <a:endParaRPr lang="en-US"/>
          </a:p>
        </p:txBody>
      </p:sp>
      <p:sp>
        <p:nvSpPr>
          <p:cNvPr id="3" name="Title 2"/>
          <p:cNvSpPr>
            <a:spLocks noGrp="1"/>
          </p:cNvSpPr>
          <p:nvPr>
            <p:ph type="title"/>
          </p:nvPr>
        </p:nvSpPr>
        <p:spPr/>
        <p:txBody>
          <a:bodyPr>
            <a:normAutofit fontScale="90000"/>
          </a:bodyPr>
          <a:lstStyle/>
          <a:p>
            <a:r>
              <a:rPr lang="en-US" dirty="0" smtClean="0"/>
              <a:t>Smartphone web browsing is complicated</a:t>
            </a:r>
            <a:endParaRPr lang="en-US" dirty="0"/>
          </a:p>
        </p:txBody>
      </p:sp>
      <p:pic>
        <p:nvPicPr>
          <p:cNvPr id="6" name="Picture 5"/>
          <p:cNvPicPr>
            <a:picLocks noChangeAspect="1"/>
          </p:cNvPicPr>
          <p:nvPr/>
        </p:nvPicPr>
        <p:blipFill>
          <a:blip r:embed="rId4"/>
          <a:stretch>
            <a:fillRect/>
          </a:stretch>
        </p:blipFill>
        <p:spPr>
          <a:xfrm>
            <a:off x="1109836" y="1443908"/>
            <a:ext cx="1053243" cy="1311586"/>
          </a:xfrm>
          <a:prstGeom prst="rect">
            <a:avLst/>
          </a:prstGeom>
        </p:spPr>
      </p:pic>
      <p:sp>
        <p:nvSpPr>
          <p:cNvPr id="9" name="TextBox 8"/>
          <p:cNvSpPr txBox="1"/>
          <p:nvPr/>
        </p:nvSpPr>
        <p:spPr>
          <a:xfrm>
            <a:off x="792043" y="5776966"/>
            <a:ext cx="1689030" cy="369332"/>
          </a:xfrm>
          <a:prstGeom prst="rect">
            <a:avLst/>
          </a:prstGeom>
          <a:noFill/>
        </p:spPr>
        <p:txBody>
          <a:bodyPr wrap="square" rtlCol="0">
            <a:spAutoFit/>
          </a:bodyPr>
          <a:lstStyle/>
          <a:p>
            <a:pPr algn="ctr"/>
            <a:r>
              <a:rPr lang="en-US" b="1" dirty="0" smtClean="0">
                <a:solidFill>
                  <a:srgbClr val="3366FF"/>
                </a:solidFill>
              </a:rPr>
              <a:t>Smartphone</a:t>
            </a:r>
            <a:endParaRPr lang="en-US" b="1" dirty="0">
              <a:solidFill>
                <a:srgbClr val="3366FF"/>
              </a:solidFill>
            </a:endParaRPr>
          </a:p>
        </p:txBody>
      </p:sp>
      <p:sp>
        <p:nvSpPr>
          <p:cNvPr id="10" name="TextBox 9"/>
          <p:cNvSpPr txBox="1"/>
          <p:nvPr/>
        </p:nvSpPr>
        <p:spPr>
          <a:xfrm>
            <a:off x="859851" y="2634754"/>
            <a:ext cx="1689030" cy="646331"/>
          </a:xfrm>
          <a:prstGeom prst="rect">
            <a:avLst/>
          </a:prstGeom>
          <a:noFill/>
        </p:spPr>
        <p:txBody>
          <a:bodyPr wrap="square" rtlCol="0">
            <a:spAutoFit/>
          </a:bodyPr>
          <a:lstStyle/>
          <a:p>
            <a:pPr algn="ctr"/>
            <a:r>
              <a:rPr lang="en-US" b="1" dirty="0" smtClean="0">
                <a:solidFill>
                  <a:srgbClr val="3366FF"/>
                </a:solidFill>
              </a:rPr>
              <a:t>Local DNS server</a:t>
            </a:r>
            <a:endParaRPr lang="en-US" b="1" dirty="0">
              <a:solidFill>
                <a:srgbClr val="3366FF"/>
              </a:solidFill>
            </a:endParaRPr>
          </a:p>
        </p:txBody>
      </p:sp>
      <p:sp>
        <p:nvSpPr>
          <p:cNvPr id="11" name="TextBox 10"/>
          <p:cNvSpPr txBox="1"/>
          <p:nvPr/>
        </p:nvSpPr>
        <p:spPr>
          <a:xfrm>
            <a:off x="7294115" y="5783103"/>
            <a:ext cx="1689030" cy="369332"/>
          </a:xfrm>
          <a:prstGeom prst="rect">
            <a:avLst/>
          </a:prstGeom>
          <a:noFill/>
        </p:spPr>
        <p:txBody>
          <a:bodyPr wrap="square" rtlCol="0">
            <a:spAutoFit/>
          </a:bodyPr>
          <a:lstStyle/>
          <a:p>
            <a:pPr algn="ctr"/>
            <a:r>
              <a:rPr lang="en-US" b="1" dirty="0" smtClean="0">
                <a:solidFill>
                  <a:srgbClr val="3366FF"/>
                </a:solidFill>
              </a:rPr>
              <a:t>Web server</a:t>
            </a:r>
            <a:endParaRPr lang="en-US" b="1" dirty="0">
              <a:solidFill>
                <a:srgbClr val="3366FF"/>
              </a:solidFill>
            </a:endParaRPr>
          </a:p>
        </p:txBody>
      </p:sp>
      <p:pic>
        <p:nvPicPr>
          <p:cNvPr id="12" name="Picture 11"/>
          <p:cNvPicPr>
            <a:picLocks noChangeAspect="1"/>
          </p:cNvPicPr>
          <p:nvPr/>
        </p:nvPicPr>
        <p:blipFill>
          <a:blip r:embed="rId5"/>
          <a:stretch>
            <a:fillRect/>
          </a:stretch>
        </p:blipFill>
        <p:spPr>
          <a:xfrm>
            <a:off x="7604830" y="4501422"/>
            <a:ext cx="1081970" cy="1174193"/>
          </a:xfrm>
          <a:prstGeom prst="rect">
            <a:avLst/>
          </a:prstGeom>
        </p:spPr>
      </p:pic>
      <p:cxnSp>
        <p:nvCxnSpPr>
          <p:cNvPr id="14" name="Shape 13"/>
          <p:cNvCxnSpPr/>
          <p:nvPr/>
        </p:nvCxnSpPr>
        <p:spPr>
          <a:xfrm rot="5400000">
            <a:off x="923035" y="3843463"/>
            <a:ext cx="1220407" cy="1588"/>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hape 16"/>
          <p:cNvCxnSpPr/>
          <p:nvPr/>
        </p:nvCxnSpPr>
        <p:spPr>
          <a:xfrm rot="5400000" flipH="1" flipV="1">
            <a:off x="1202037" y="3843066"/>
            <a:ext cx="1221201" cy="2"/>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hape 13"/>
          <p:cNvCxnSpPr/>
          <p:nvPr/>
        </p:nvCxnSpPr>
        <p:spPr>
          <a:xfrm>
            <a:off x="2116221" y="494919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hape 13"/>
          <p:cNvCxnSpPr/>
          <p:nvPr/>
        </p:nvCxnSpPr>
        <p:spPr>
          <a:xfrm rot="10800000">
            <a:off x="2116222" y="524013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Rounded Rectangular Callout 36"/>
          <p:cNvSpPr/>
          <p:nvPr/>
        </p:nvSpPr>
        <p:spPr>
          <a:xfrm>
            <a:off x="2997671" y="1376478"/>
            <a:ext cx="2552055" cy="721629"/>
          </a:xfrm>
          <a:prstGeom prst="wedgeRoundRectCallout">
            <a:avLst>
              <a:gd name="adj1" fmla="val -102890"/>
              <a:gd name="adj2" fmla="val 26137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DNS lookup</a:t>
            </a:r>
            <a:endParaRPr lang="en-US" dirty="0"/>
          </a:p>
        </p:txBody>
      </p:sp>
      <p:sp>
        <p:nvSpPr>
          <p:cNvPr id="38" name="Rounded Rectangular Callout 37"/>
          <p:cNvSpPr/>
          <p:nvPr/>
        </p:nvSpPr>
        <p:spPr>
          <a:xfrm>
            <a:off x="6660629" y="1376478"/>
            <a:ext cx="2411327" cy="721629"/>
          </a:xfrm>
          <a:prstGeom prst="wedgeRoundRectCallout">
            <a:avLst>
              <a:gd name="adj1" fmla="val 16753"/>
              <a:gd name="adj2" fmla="val 45418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Content customization</a:t>
            </a:r>
            <a:endParaRPr lang="en-US" dirty="0"/>
          </a:p>
        </p:txBody>
      </p:sp>
      <p:sp>
        <p:nvSpPr>
          <p:cNvPr id="41" name="Rounded Rectangular Callout 40"/>
          <p:cNvSpPr/>
          <p:nvPr/>
        </p:nvSpPr>
        <p:spPr>
          <a:xfrm>
            <a:off x="2481073" y="5632805"/>
            <a:ext cx="1999061" cy="740730"/>
          </a:xfrm>
          <a:prstGeom prst="wedgeRoundRectCallout">
            <a:avLst>
              <a:gd name="adj1" fmla="val 57270"/>
              <a:gd name="adj2" fmla="val -12486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handshake</a:t>
            </a:r>
            <a:endParaRPr lang="en-US" dirty="0"/>
          </a:p>
        </p:txBody>
      </p:sp>
      <p:sp>
        <p:nvSpPr>
          <p:cNvPr id="42" name="Rounded Rectangular Callout 41"/>
          <p:cNvSpPr/>
          <p:nvPr/>
        </p:nvSpPr>
        <p:spPr>
          <a:xfrm>
            <a:off x="5185409" y="5632805"/>
            <a:ext cx="2227463" cy="740730"/>
          </a:xfrm>
          <a:prstGeom prst="wedgeRoundRectCallout">
            <a:avLst>
              <a:gd name="adj1" fmla="val -55258"/>
              <a:gd name="adj2" fmla="val -119673"/>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data transfer</a:t>
            </a:r>
            <a:endParaRPr lang="en-US" dirty="0"/>
          </a:p>
        </p:txBody>
      </p:sp>
      <p:sp>
        <p:nvSpPr>
          <p:cNvPr id="21" name="Rounded Rectangle 20"/>
          <p:cNvSpPr/>
          <p:nvPr/>
        </p:nvSpPr>
        <p:spPr>
          <a:xfrm>
            <a:off x="3057571" y="1719989"/>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1</a:t>
            </a:r>
            <a:endParaRPr lang="en-US" b="1" dirty="0"/>
          </a:p>
        </p:txBody>
      </p:sp>
      <p:sp>
        <p:nvSpPr>
          <p:cNvPr id="22" name="Rounded Rectangle 21"/>
          <p:cNvSpPr/>
          <p:nvPr/>
        </p:nvSpPr>
        <p:spPr>
          <a:xfrm>
            <a:off x="3286664" y="5417135"/>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2</a:t>
            </a:r>
            <a:endParaRPr lang="en-US" b="1" dirty="0"/>
          </a:p>
        </p:txBody>
      </p:sp>
      <p:sp>
        <p:nvSpPr>
          <p:cNvPr id="23" name="Rounded Rectangle 22"/>
          <p:cNvSpPr/>
          <p:nvPr/>
        </p:nvSpPr>
        <p:spPr>
          <a:xfrm>
            <a:off x="6021236" y="5359358"/>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4</a:t>
            </a:r>
            <a:endParaRPr lang="en-US" b="1" dirty="0"/>
          </a:p>
        </p:txBody>
      </p:sp>
      <p:sp>
        <p:nvSpPr>
          <p:cNvPr id="26" name="Rounded Rectangular Callout 25"/>
          <p:cNvSpPr/>
          <p:nvPr/>
        </p:nvSpPr>
        <p:spPr>
          <a:xfrm>
            <a:off x="5944302" y="2274843"/>
            <a:ext cx="1921991" cy="811739"/>
          </a:xfrm>
          <a:prstGeom prst="wedgeRoundRectCallout">
            <a:avLst>
              <a:gd name="adj1" fmla="val 66106"/>
              <a:gd name="adj2" fmla="val 26467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Server configuration</a:t>
            </a:r>
            <a:endParaRPr lang="en-US" dirty="0"/>
          </a:p>
        </p:txBody>
      </p:sp>
      <p:sp>
        <p:nvSpPr>
          <p:cNvPr id="27" name="Rounded Rectangular Callout 26"/>
          <p:cNvSpPr/>
          <p:nvPr/>
        </p:nvSpPr>
        <p:spPr>
          <a:xfrm>
            <a:off x="3044742" y="2274843"/>
            <a:ext cx="2552055" cy="577131"/>
          </a:xfrm>
          <a:prstGeom prst="wedgeRoundRectCallout">
            <a:avLst>
              <a:gd name="adj1" fmla="val -104043"/>
              <a:gd name="adj2" fmla="val 37824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Client configuration</a:t>
            </a:r>
            <a:endParaRPr lang="en-US" dirty="0"/>
          </a:p>
        </p:txBody>
      </p:sp>
      <p:sp>
        <p:nvSpPr>
          <p:cNvPr id="34" name="Rounded Rectangular Callout 33"/>
          <p:cNvSpPr/>
          <p:nvPr/>
        </p:nvSpPr>
        <p:spPr>
          <a:xfrm>
            <a:off x="3204106" y="3086582"/>
            <a:ext cx="2552055" cy="1032176"/>
          </a:xfrm>
          <a:prstGeom prst="wedgeRoundRectCallout">
            <a:avLst>
              <a:gd name="adj1" fmla="val -105169"/>
              <a:gd name="adj2" fmla="val 13369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HTML rendering &amp; JavaScript execution</a:t>
            </a:r>
            <a:endParaRPr lang="en-US" dirty="0"/>
          </a:p>
        </p:txBody>
      </p:sp>
      <p:sp>
        <p:nvSpPr>
          <p:cNvPr id="24" name="Rounded Rectangle 23"/>
          <p:cNvSpPr/>
          <p:nvPr/>
        </p:nvSpPr>
        <p:spPr>
          <a:xfrm>
            <a:off x="3567073" y="3950984"/>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5</a:t>
            </a:r>
            <a:endParaRPr lang="en-US" b="1" dirty="0"/>
          </a:p>
        </p:txBody>
      </p:sp>
      <p:sp>
        <p:nvSpPr>
          <p:cNvPr id="28" name="Rounded Rectangular Callout 27"/>
          <p:cNvSpPr/>
          <p:nvPr/>
        </p:nvSpPr>
        <p:spPr>
          <a:xfrm>
            <a:off x="4668072" y="4253252"/>
            <a:ext cx="2419729" cy="517881"/>
          </a:xfrm>
          <a:prstGeom prst="wedgeRoundRectCallout">
            <a:avLst>
              <a:gd name="adj1" fmla="val -44705"/>
              <a:gd name="adj2" fmla="val 10906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Network condition</a:t>
            </a:r>
            <a:endParaRPr lang="en-US" dirty="0"/>
          </a:p>
        </p:txBody>
      </p:sp>
      <p:sp>
        <p:nvSpPr>
          <p:cNvPr id="29" name="Rounded Rectangular Callout 28"/>
          <p:cNvSpPr/>
          <p:nvPr/>
        </p:nvSpPr>
        <p:spPr>
          <a:xfrm>
            <a:off x="5944302" y="3238983"/>
            <a:ext cx="2221433" cy="854774"/>
          </a:xfrm>
          <a:prstGeom prst="wedgeRoundRectCallout">
            <a:avLst>
              <a:gd name="adj1" fmla="val 36572"/>
              <a:gd name="adj2" fmla="val 15779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Server processing delay</a:t>
            </a:r>
            <a:endParaRPr lang="en-US" dirty="0"/>
          </a:p>
        </p:txBody>
      </p:sp>
      <p:sp>
        <p:nvSpPr>
          <p:cNvPr id="25" name="Rounded Rectangle 24"/>
          <p:cNvSpPr/>
          <p:nvPr/>
        </p:nvSpPr>
        <p:spPr>
          <a:xfrm>
            <a:off x="7333147" y="3951777"/>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3</a:t>
            </a:r>
            <a:endParaRPr lang="en-US" b="1" dirty="0"/>
          </a:p>
        </p:txBody>
      </p:sp>
    </p:spTree>
    <p:extLst>
      <p:ext uri="{BB962C8B-B14F-4D97-AF65-F5344CB8AC3E}">
        <p14:creationId xmlns:p14="http://schemas.microsoft.com/office/powerpoint/2010/main" val="41016041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1" grpId="0" animBg="1"/>
      <p:bldP spid="42" grpId="0" animBg="1"/>
      <p:bldP spid="21" grpId="0" animBg="1"/>
      <p:bldP spid="22" grpId="0" animBg="1"/>
      <p:bldP spid="23" grpId="0" animBg="1"/>
      <p:bldP spid="26" grpId="0" animBg="1"/>
      <p:bldP spid="27" grpId="0" animBg="1"/>
      <p:bldP spid="34" grpId="0" animBg="1"/>
      <p:bldP spid="24" grpId="0" animBg="1"/>
      <p:bldP spid="28" grpId="0" animBg="1"/>
      <p:bldP spid="29" grpId="0" animBg="1"/>
      <p:bldP spid="2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9" name="Slide Number Placeholder 8"/>
          <p:cNvSpPr>
            <a:spLocks noGrp="1"/>
          </p:cNvSpPr>
          <p:nvPr>
            <p:ph type="sldNum" sz="quarter" idx="12"/>
          </p:nvPr>
        </p:nvSpPr>
        <p:spPr/>
        <p:txBody>
          <a:bodyPr/>
          <a:lstStyle/>
          <a:p>
            <a:fld id="{D7E63A33-8271-4DD0-9C48-789913D7C115}" type="slidenum">
              <a:rPr lang="en-US" smtClean="0"/>
              <a:pPr/>
              <a:t>150</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2797517829"/>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049351055"/>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33800" y="4159923"/>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32178" y="4899633"/>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71235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10" name="Slide Number Placeholder 9"/>
          <p:cNvSpPr>
            <a:spLocks noGrp="1"/>
          </p:cNvSpPr>
          <p:nvPr>
            <p:ph type="sldNum" sz="quarter" idx="12"/>
          </p:nvPr>
        </p:nvSpPr>
        <p:spPr/>
        <p:txBody>
          <a:bodyPr/>
          <a:lstStyle/>
          <a:p>
            <a:fld id="{D7E63A33-8271-4DD0-9C48-789913D7C115}" type="slidenum">
              <a:rPr lang="en-US" smtClean="0"/>
              <a:pPr/>
              <a:t>151</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138214534"/>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116306572"/>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19034" y="4145155"/>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46944" y="4884865"/>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28332" y="2274307"/>
            <a:ext cx="8458468" cy="282073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marL="457200" indent="-457200">
              <a:buFont typeface="Arial"/>
              <a:buChar char="•"/>
            </a:pPr>
            <a:r>
              <a:rPr lang="en-US" altLang="zh-CN" sz="2800" b="1" dirty="0" smtClean="0"/>
              <a:t>Traffic pattern has significant impact on resource consumption</a:t>
            </a:r>
          </a:p>
          <a:p>
            <a:pPr lvl="2"/>
            <a:r>
              <a:rPr lang="en-US" altLang="zh-CN" sz="2800" b="1" dirty="0">
                <a:solidFill>
                  <a:srgbClr val="FF0000"/>
                </a:solidFill>
              </a:rPr>
              <a:t>1.95%</a:t>
            </a:r>
            <a:r>
              <a:rPr lang="en-US" altLang="zh-CN" sz="2800" b="1" dirty="0"/>
              <a:t> packets + </a:t>
            </a:r>
            <a:r>
              <a:rPr lang="en-US" altLang="zh-CN" sz="2800" b="1" dirty="0">
                <a:solidFill>
                  <a:srgbClr val="FF0000"/>
                </a:solidFill>
              </a:rPr>
              <a:t>5%</a:t>
            </a:r>
            <a:r>
              <a:rPr lang="en-US" altLang="zh-CN" sz="2800" b="1" dirty="0"/>
              <a:t> energy </a:t>
            </a:r>
            <a:r>
              <a:rPr lang="en-US" altLang="zh-CN" sz="2800" b="1" dirty="0" smtClean="0"/>
              <a:t>(</a:t>
            </a:r>
            <a:r>
              <a:rPr lang="en-US" sz="2800" b="1" dirty="0" smtClean="0">
                <a:solidFill>
                  <a:srgbClr val="FF0000"/>
                </a:solidFill>
              </a:rPr>
              <a:t>Scattered</a:t>
            </a:r>
            <a:r>
              <a:rPr lang="en-US" altLang="zh-CN" sz="2800" b="1" dirty="0" smtClean="0"/>
              <a:t>)</a:t>
            </a:r>
            <a:endParaRPr lang="en-US" altLang="zh-CN" sz="2800" b="1" dirty="0"/>
          </a:p>
          <a:p>
            <a:pPr lvl="2"/>
            <a:r>
              <a:rPr lang="en-US" altLang="zh-CN" sz="2800" b="1" dirty="0" smtClean="0">
                <a:solidFill>
                  <a:srgbClr val="FF0000"/>
                </a:solidFill>
              </a:rPr>
              <a:t>2.37%</a:t>
            </a:r>
            <a:r>
              <a:rPr lang="en-US" altLang="zh-CN" sz="2800" b="1" dirty="0" smtClean="0"/>
              <a:t> packets + </a:t>
            </a:r>
            <a:r>
              <a:rPr lang="en-US" altLang="zh-CN" sz="2800" b="1" dirty="0" smtClean="0">
                <a:solidFill>
                  <a:srgbClr val="FF0000"/>
                </a:solidFill>
              </a:rPr>
              <a:t>0.1%</a:t>
            </a:r>
            <a:r>
              <a:rPr lang="en-US" altLang="zh-CN" sz="2800" b="1" dirty="0" smtClean="0"/>
              <a:t> energy (</a:t>
            </a:r>
            <a:r>
              <a:rPr lang="en-US" sz="2800" b="1" dirty="0" smtClean="0">
                <a:solidFill>
                  <a:srgbClr val="CCFFCC"/>
                </a:solidFill>
              </a:rPr>
              <a:t>Gathered</a:t>
            </a:r>
            <a:r>
              <a:rPr lang="en-US" altLang="zh-CN" sz="2800" b="1" dirty="0" smtClean="0"/>
              <a:t>)</a:t>
            </a:r>
          </a:p>
          <a:p>
            <a:pPr marL="457200" indent="-457200">
              <a:buFont typeface="Arial"/>
              <a:buChar char="•"/>
            </a:pPr>
            <a:endParaRPr lang="en-US" altLang="zh-CN" sz="2800" b="1" dirty="0" smtClean="0"/>
          </a:p>
        </p:txBody>
      </p:sp>
    </p:spTree>
    <p:extLst>
      <p:ext uri="{BB962C8B-B14F-4D97-AF65-F5344CB8AC3E}">
        <p14:creationId xmlns:p14="http://schemas.microsoft.com/office/powerpoint/2010/main" val="227382487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Bundling objects requested by the same client and transferring in one single bundle helps improve energy and network efficiency</a:t>
            </a:r>
          </a:p>
          <a:p>
            <a:r>
              <a:rPr lang="en-US" dirty="0" smtClean="0"/>
              <a:t>Where to bundle? Server? Cellular core network? Cell tower?</a:t>
            </a:r>
          </a:p>
          <a:p>
            <a:r>
              <a:rPr lang="en-US" dirty="0" smtClean="0"/>
              <a:t>How to bundle? Proactively or on demand?</a:t>
            </a:r>
          </a:p>
          <a:p>
            <a:r>
              <a:rPr lang="en-US" dirty="0" smtClean="0"/>
              <a:t>How to quantify benefits?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152</a:t>
            </a:fld>
            <a:endParaRPr lang="en-US"/>
          </a:p>
        </p:txBody>
      </p:sp>
      <p:sp>
        <p:nvSpPr>
          <p:cNvPr id="2" name="Title 1"/>
          <p:cNvSpPr>
            <a:spLocks noGrp="1"/>
          </p:cNvSpPr>
          <p:nvPr>
            <p:ph type="title"/>
          </p:nvPr>
        </p:nvSpPr>
        <p:spPr/>
        <p:txBody>
          <a:bodyPr/>
          <a:lstStyle/>
          <a:p>
            <a:r>
              <a:rPr lang="en-US" dirty="0" smtClean="0"/>
              <a:t>Object bundling</a:t>
            </a:r>
            <a:endParaRPr lang="en-US" dirty="0"/>
          </a:p>
        </p:txBody>
      </p:sp>
    </p:spTree>
    <p:extLst>
      <p:ext uri="{BB962C8B-B14F-4D97-AF65-F5344CB8AC3E}">
        <p14:creationId xmlns:p14="http://schemas.microsoft.com/office/powerpoint/2010/main" val="39990618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559" y="1417638"/>
            <a:ext cx="8534892" cy="4938712"/>
          </a:xfrm>
        </p:spPr>
        <p:txBody>
          <a:bodyPr>
            <a:normAutofit/>
          </a:bodyPr>
          <a:lstStyle/>
          <a:p>
            <a:r>
              <a:rPr lang="en-US" dirty="0" smtClean="0"/>
              <a:t>Apply more aggressive settings to screen-off traffic</a:t>
            </a:r>
          </a:p>
          <a:p>
            <a:pPr lvl="1"/>
            <a:r>
              <a:rPr lang="en-US" dirty="0" smtClean="0"/>
              <a:t>Reason 1: high energy and signaling impact</a:t>
            </a:r>
          </a:p>
          <a:p>
            <a:pPr lvl="1"/>
            <a:r>
              <a:rPr lang="en-US" dirty="0"/>
              <a:t>Reason </a:t>
            </a:r>
            <a:r>
              <a:rPr lang="en-US" dirty="0" smtClean="0"/>
              <a:t>2: </a:t>
            </a:r>
            <a:r>
              <a:rPr lang="en-US" dirty="0"/>
              <a:t>traffic pattern is more </a:t>
            </a:r>
            <a:r>
              <a:rPr lang="en-US" dirty="0" smtClean="0"/>
              <a:t>“scattered”</a:t>
            </a:r>
            <a:endParaRPr lang="en-US" dirty="0"/>
          </a:p>
          <a:p>
            <a:pPr lvl="1"/>
            <a:r>
              <a:rPr lang="en-US" dirty="0" smtClean="0"/>
              <a:t>Reason 3: less user interaction and more tolerance in delay</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153</a:t>
            </a:fld>
            <a:endParaRPr lang="en-US"/>
          </a:p>
        </p:txBody>
      </p:sp>
      <p:sp>
        <p:nvSpPr>
          <p:cNvPr id="2" name="Title 1"/>
          <p:cNvSpPr>
            <a:spLocks noGrp="1"/>
          </p:cNvSpPr>
          <p:nvPr>
            <p:ph type="title"/>
          </p:nvPr>
        </p:nvSpPr>
        <p:spPr/>
        <p:txBody>
          <a:bodyPr>
            <a:normAutofit fontScale="90000"/>
          </a:bodyPr>
          <a:lstStyle/>
          <a:p>
            <a:r>
              <a:rPr lang="en-US" dirty="0" smtClean="0"/>
              <a:t>Screen-aware traffic optimization</a:t>
            </a:r>
            <a:endParaRPr lang="en-US" dirty="0"/>
          </a:p>
        </p:txBody>
      </p:sp>
    </p:spTree>
    <p:extLst>
      <p:ext uri="{BB962C8B-B14F-4D97-AF65-F5344CB8AC3E}">
        <p14:creationId xmlns:p14="http://schemas.microsoft.com/office/powerpoint/2010/main" val="415447006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a:t>Fast dormancy reduces the tail length by actively notifying the network for early demotion</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154</a:t>
            </a:fld>
            <a:endParaRPr lang="en-US"/>
          </a:p>
        </p:txBody>
      </p:sp>
      <p:sp>
        <p:nvSpPr>
          <p:cNvPr id="2" name="Title 1"/>
          <p:cNvSpPr>
            <a:spLocks noGrp="1"/>
          </p:cNvSpPr>
          <p:nvPr>
            <p:ph type="title"/>
          </p:nvPr>
        </p:nvSpPr>
        <p:spPr>
          <a:xfrm>
            <a:off x="75437" y="48288"/>
            <a:ext cx="8964829" cy="1143000"/>
          </a:xfrm>
        </p:spPr>
        <p:txBody>
          <a:bodyPr>
            <a:normAutofit fontScale="90000"/>
          </a:bodyPr>
          <a:lstStyle/>
          <a:p>
            <a:r>
              <a:rPr lang="en-US" dirty="0" smtClean="0"/>
              <a:t>Case study: screen-aware fast </a:t>
            </a:r>
            <a:r>
              <a:rPr lang="en-US" dirty="0"/>
              <a:t>d</a:t>
            </a:r>
            <a:r>
              <a:rPr lang="en-US" dirty="0" smtClean="0"/>
              <a:t>ormancy</a:t>
            </a:r>
            <a:endParaRPr lang="en-US" dirty="0"/>
          </a:p>
        </p:txBody>
      </p:sp>
      <p:sp>
        <p:nvSpPr>
          <p:cNvPr id="10" name="Right Triangle 9"/>
          <p:cNvSpPr/>
          <p:nvPr/>
        </p:nvSpPr>
        <p:spPr>
          <a:xfrm flipH="1">
            <a:off x="11246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084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154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5946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685249" y="519267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5308094"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991888"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298898"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6807241"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318629" y="3293327"/>
            <a:ext cx="2371362" cy="523220"/>
          </a:xfrm>
          <a:prstGeom prst="rect">
            <a:avLst/>
          </a:prstGeom>
          <a:noFill/>
        </p:spPr>
        <p:txBody>
          <a:bodyPr wrap="non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154</a:t>
            </a:fld>
            <a:endParaRPr lang="en-US" dirty="0"/>
          </a:p>
        </p:txBody>
      </p:sp>
      <p:sp>
        <p:nvSpPr>
          <p:cNvPr id="28" name="TextBox 27"/>
          <p:cNvSpPr txBox="1"/>
          <p:nvPr/>
        </p:nvSpPr>
        <p:spPr>
          <a:xfrm>
            <a:off x="41991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982358" y="3293327"/>
            <a:ext cx="0" cy="2236771"/>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018"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3972121" y="4513483"/>
            <a:ext cx="1335973" cy="0"/>
          </a:xfrm>
          <a:prstGeom prst="straightConnector1">
            <a:avLst/>
          </a:prstGeom>
          <a:ln w="98425">
            <a:prstDash val="sysDash"/>
            <a:tailEnd type="triangle"/>
          </a:ln>
        </p:spPr>
        <p:style>
          <a:lnRef idx="2">
            <a:schemeClr val="accent6"/>
          </a:lnRef>
          <a:fillRef idx="0">
            <a:schemeClr val="accent6"/>
          </a:fillRef>
          <a:effectRef idx="1">
            <a:schemeClr val="accent6"/>
          </a:effectRef>
          <a:fontRef idx="minor">
            <a:schemeClr val="tx1"/>
          </a:fontRef>
        </p:style>
      </p:cxnSp>
      <p:sp>
        <p:nvSpPr>
          <p:cNvPr id="19" name="Rounded Rectangle 18"/>
          <p:cNvSpPr/>
          <p:nvPr/>
        </p:nvSpPr>
        <p:spPr>
          <a:xfrm>
            <a:off x="531030" y="2333379"/>
            <a:ext cx="8229600" cy="3265232"/>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sz="3200" b="1" dirty="0" smtClean="0"/>
              <a:t>Screen-aware fast dormancy: a shorter tail timer for screen-off traffic</a:t>
            </a:r>
          </a:p>
          <a:p>
            <a:pPr marL="457200" indent="-457200">
              <a:buFont typeface="Arial"/>
              <a:buChar char="•"/>
            </a:pPr>
            <a:r>
              <a:rPr lang="en-US" sz="3200" b="1" dirty="0" smtClean="0"/>
              <a:t>For the same signaling overhead, screen-aware fast dormancy increases energy saving by </a:t>
            </a:r>
            <a:r>
              <a:rPr lang="en-US" sz="3200" b="1" dirty="0" smtClean="0">
                <a:solidFill>
                  <a:srgbClr val="FF0000"/>
                </a:solidFill>
              </a:rPr>
              <a:t>15%</a:t>
            </a:r>
            <a:r>
              <a:rPr lang="en-US" sz="3200" b="1" dirty="0" smtClean="0"/>
              <a:t> compared with basic fast dormancy</a:t>
            </a:r>
          </a:p>
        </p:txBody>
      </p:sp>
    </p:spTree>
    <p:extLst>
      <p:ext uri="{BB962C8B-B14F-4D97-AF65-F5344CB8AC3E}">
        <p14:creationId xmlns:p14="http://schemas.microsoft.com/office/powerpoint/2010/main" val="361863684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Screen-off traffic incurs more energy overhead, with fewer packets and less payload than screen-on traffic</a:t>
            </a:r>
          </a:p>
          <a:p>
            <a:r>
              <a:rPr lang="en-US" dirty="0" smtClean="0"/>
              <a:t>Screen-aware optimization improves the resource efficiency and is </a:t>
            </a:r>
            <a:r>
              <a:rPr lang="en-US" dirty="0"/>
              <a:t>simple to implement</a:t>
            </a:r>
            <a:endParaRPr lang="en-US" dirty="0" smtClean="0"/>
          </a:p>
          <a:p>
            <a:r>
              <a:rPr lang="en-US" dirty="0" smtClean="0"/>
              <a:t>Other screen-aware traffic optimization techniques studied in the paper, e.g., batching</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155</a:t>
            </a:fld>
            <a:endParaRPr lang="en-US"/>
          </a:p>
        </p:txBody>
      </p:sp>
      <p:sp>
        <p:nvSpPr>
          <p:cNvPr id="2" name="Title 1"/>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9317018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Multiple factors have </a:t>
            </a:r>
            <a:r>
              <a:rPr lang="en-US" dirty="0">
                <a:solidFill>
                  <a:srgbClr val="3366FF"/>
                </a:solidFill>
              </a:rPr>
              <a:t>joint</a:t>
            </a:r>
            <a:r>
              <a:rPr lang="en-US" dirty="0"/>
              <a:t> impact</a:t>
            </a:r>
            <a:endParaRPr lang="en-US" sz="2270" dirty="0"/>
          </a:p>
          <a:p>
            <a:pPr lvl="1"/>
            <a:r>
              <a:rPr lang="en-US" sz="2270" dirty="0"/>
              <a:t>Network condition</a:t>
            </a:r>
          </a:p>
          <a:p>
            <a:pPr lvl="1"/>
            <a:r>
              <a:rPr lang="en-US" sz="2270" dirty="0"/>
              <a:t>Client settings</a:t>
            </a:r>
          </a:p>
          <a:p>
            <a:pPr lvl="1"/>
            <a:r>
              <a:rPr lang="en-US" sz="2270" dirty="0"/>
              <a:t>Server configurations</a:t>
            </a:r>
          </a:p>
          <a:p>
            <a:pPr lvl="1"/>
            <a:r>
              <a:rPr lang="en-US" sz="2270" dirty="0"/>
              <a:t>Content differences</a:t>
            </a:r>
          </a:p>
          <a:p>
            <a:r>
              <a:rPr lang="en-US" sz="2570" dirty="0"/>
              <a:t>Lack of low-level information and access</a:t>
            </a:r>
          </a:p>
          <a:p>
            <a:pPr lvl="1"/>
            <a:r>
              <a:rPr lang="en-US" sz="2270" dirty="0"/>
              <a:t>No visibility into link layer</a:t>
            </a:r>
          </a:p>
          <a:p>
            <a:pPr lvl="1"/>
            <a:r>
              <a:rPr lang="en-US" sz="2270" dirty="0"/>
              <a:t>Difficult to instrument client OS and </a:t>
            </a:r>
            <a:r>
              <a:rPr lang="en-US" sz="2270" dirty="0" smtClean="0"/>
              <a:t>application</a:t>
            </a:r>
            <a:endParaRPr lang="en-US" sz="2270"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16</a:t>
            </a:fld>
            <a:endParaRPr lang="en-US"/>
          </a:p>
        </p:txBody>
      </p:sp>
      <p:sp>
        <p:nvSpPr>
          <p:cNvPr id="4" name="Title 3"/>
          <p:cNvSpPr>
            <a:spLocks noGrp="1"/>
          </p:cNvSpPr>
          <p:nvPr>
            <p:ph type="title"/>
          </p:nvPr>
        </p:nvSpPr>
        <p:spPr/>
        <p:txBody>
          <a:bodyPr>
            <a:normAutofit fontScale="90000"/>
          </a:bodyPr>
          <a:lstStyle/>
          <a:p>
            <a:r>
              <a:rPr lang="en-US" dirty="0"/>
              <a:t>Key challenges of web performance analysis</a:t>
            </a:r>
          </a:p>
        </p:txBody>
      </p:sp>
    </p:spTree>
    <p:extLst>
      <p:ext uri="{BB962C8B-B14F-4D97-AF65-F5344CB8AC3E}">
        <p14:creationId xmlns:p14="http://schemas.microsoft.com/office/powerpoint/2010/main" val="352437546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Vary one factor at a time</a:t>
            </a:r>
          </a:p>
          <a:p>
            <a:pPr lvl="1"/>
            <a:r>
              <a:rPr lang="en-US" sz="2270" dirty="0"/>
              <a:t>Network condition</a:t>
            </a:r>
          </a:p>
          <a:p>
            <a:pPr lvl="2"/>
            <a:r>
              <a:rPr lang="en-US" sz="1970" dirty="0"/>
              <a:t>Simulate cellular network with WiFi via </a:t>
            </a:r>
            <a:r>
              <a:rPr lang="en-US" sz="1970" b="1" i="1" dirty="0" err="1">
                <a:solidFill>
                  <a:srgbClr val="3366FF"/>
                </a:solidFill>
              </a:rPr>
              <a:t>iptables</a:t>
            </a:r>
            <a:endParaRPr lang="en-US" sz="1970" b="1" i="1" dirty="0">
              <a:solidFill>
                <a:srgbClr val="3366FF"/>
              </a:solidFill>
            </a:endParaRPr>
          </a:p>
          <a:p>
            <a:pPr lvl="1"/>
            <a:r>
              <a:rPr lang="en-US" sz="2270" dirty="0"/>
              <a:t>Client settings</a:t>
            </a:r>
          </a:p>
          <a:p>
            <a:pPr lvl="2"/>
            <a:r>
              <a:rPr lang="en-US" sz="1970" dirty="0"/>
              <a:t>Control TCP concurrency</a:t>
            </a:r>
          </a:p>
          <a:p>
            <a:pPr lvl="1"/>
            <a:r>
              <a:rPr lang="en-US" sz="2270" dirty="0"/>
              <a:t>Server configurations</a:t>
            </a:r>
          </a:p>
          <a:p>
            <a:pPr lvl="2"/>
            <a:r>
              <a:rPr lang="en-US" sz="1970" dirty="0"/>
              <a:t>Change compression mode and server parallelism</a:t>
            </a:r>
          </a:p>
          <a:p>
            <a:pPr lvl="1"/>
            <a:r>
              <a:rPr lang="en-US" sz="2270" dirty="0"/>
              <a:t>Content difference</a:t>
            </a:r>
          </a:p>
          <a:p>
            <a:pPr lvl="2"/>
            <a:r>
              <a:rPr lang="en-US" dirty="0"/>
              <a:t>Host static website snapshots locally</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17</a:t>
            </a:fld>
            <a:endParaRPr lang="en-US"/>
          </a:p>
        </p:txBody>
      </p:sp>
      <p:sp>
        <p:nvSpPr>
          <p:cNvPr id="4" name="Title 3"/>
          <p:cNvSpPr>
            <a:spLocks noGrp="1"/>
          </p:cNvSpPr>
          <p:nvPr>
            <p:ph type="title"/>
          </p:nvPr>
        </p:nvSpPr>
        <p:spPr/>
        <p:txBody>
          <a:bodyPr>
            <a:normAutofit fontScale="90000"/>
          </a:bodyPr>
          <a:lstStyle/>
          <a:p>
            <a:r>
              <a:rPr lang="en-US" dirty="0"/>
              <a:t>How to isolate impact of individual factor?</a:t>
            </a:r>
          </a:p>
        </p:txBody>
      </p:sp>
    </p:spTree>
    <p:extLst>
      <p:ext uri="{BB962C8B-B14F-4D97-AF65-F5344CB8AC3E}">
        <p14:creationId xmlns:p14="http://schemas.microsoft.com/office/powerpoint/2010/main" val="96549642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a:r>
              <a:rPr lang="en-US" sz="2500" dirty="0"/>
              <a:t>TCP flow analysis technique </a:t>
            </a:r>
            <a:r>
              <a:rPr lang="en-US" altLang="zh-CN" sz="2500" dirty="0"/>
              <a:t>to </a:t>
            </a:r>
            <a:r>
              <a:rPr lang="en-US" sz="2500" dirty="0"/>
              <a:t>break down page loading time</a:t>
            </a:r>
          </a:p>
          <a:p>
            <a:pPr lvl="1"/>
            <a:r>
              <a:rPr lang="en-US" dirty="0"/>
              <a:t>DNS lookup time</a:t>
            </a:r>
          </a:p>
          <a:p>
            <a:pPr lvl="1"/>
            <a:r>
              <a:rPr lang="en-US" dirty="0"/>
              <a:t>TCP handshake time</a:t>
            </a:r>
          </a:p>
          <a:p>
            <a:pPr lvl="1"/>
            <a:r>
              <a:rPr lang="en-US" dirty="0"/>
              <a:t>TCP idle time</a:t>
            </a:r>
          </a:p>
          <a:p>
            <a:pPr lvl="1"/>
            <a:r>
              <a:rPr lang="en-US" dirty="0"/>
              <a:t>TCP transfer time</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18</a:t>
            </a:fld>
            <a:endParaRPr lang="en-US"/>
          </a:p>
        </p:txBody>
      </p:sp>
      <p:sp>
        <p:nvSpPr>
          <p:cNvPr id="4" name="Title 3"/>
          <p:cNvSpPr>
            <a:spLocks noGrp="1"/>
          </p:cNvSpPr>
          <p:nvPr>
            <p:ph type="title"/>
          </p:nvPr>
        </p:nvSpPr>
        <p:spPr/>
        <p:txBody>
          <a:bodyPr>
            <a:normAutofit fontScale="90000"/>
          </a:bodyPr>
          <a:lstStyle/>
          <a:p>
            <a:r>
              <a:rPr lang="en-US" dirty="0"/>
              <a:t>How to identify performance bottlenecks?</a:t>
            </a:r>
          </a:p>
        </p:txBody>
      </p:sp>
      <p:sp>
        <p:nvSpPr>
          <p:cNvPr id="5" name="Rectangle 4"/>
          <p:cNvSpPr/>
          <p:nvPr/>
        </p:nvSpPr>
        <p:spPr>
          <a:xfrm>
            <a:off x="1636454" y="4614278"/>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953992" y="4614277"/>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283742" y="4620145"/>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201049" y="4937632"/>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469739" y="4937631"/>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2774" y="4945674"/>
            <a:ext cx="2524976" cy="13826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326211" y="2355487"/>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326211" y="2783100"/>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320103" y="3198046"/>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13998" y="3601008"/>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42708" y="4435480"/>
            <a:ext cx="1683951" cy="369332"/>
          </a:xfrm>
          <a:prstGeom prst="rect">
            <a:avLst/>
          </a:prstGeom>
          <a:noFill/>
        </p:spPr>
        <p:txBody>
          <a:bodyPr wrap="square" rtlCol="0">
            <a:spAutoFit/>
          </a:bodyPr>
          <a:lstStyle/>
          <a:p>
            <a:r>
              <a:rPr lang="en-US" dirty="0" err="1" smtClean="0"/>
              <a:t>index.html</a:t>
            </a:r>
            <a:endParaRPr lang="en-US" dirty="0"/>
          </a:p>
        </p:txBody>
      </p:sp>
      <p:sp>
        <p:nvSpPr>
          <p:cNvPr id="16" name="TextBox 15"/>
          <p:cNvSpPr txBox="1"/>
          <p:nvPr/>
        </p:nvSpPr>
        <p:spPr>
          <a:xfrm>
            <a:off x="359497" y="4759632"/>
            <a:ext cx="1276957" cy="369332"/>
          </a:xfrm>
          <a:prstGeom prst="rect">
            <a:avLst/>
          </a:prstGeom>
          <a:noFill/>
        </p:spPr>
        <p:txBody>
          <a:bodyPr wrap="square" rtlCol="0">
            <a:spAutoFit/>
          </a:bodyPr>
          <a:lstStyle/>
          <a:p>
            <a:r>
              <a:rPr lang="en-US" dirty="0" err="1" smtClean="0"/>
              <a:t>logo.png</a:t>
            </a:r>
            <a:endParaRPr lang="en-US" dirty="0"/>
          </a:p>
        </p:txBody>
      </p:sp>
      <p:sp>
        <p:nvSpPr>
          <p:cNvPr id="17" name="Rectangle 16"/>
          <p:cNvSpPr/>
          <p:nvPr/>
        </p:nvSpPr>
        <p:spPr>
          <a:xfrm>
            <a:off x="5348756" y="4620146"/>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1200262" y="5313881"/>
            <a:ext cx="6786617" cy="158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636453" y="3843935"/>
            <a:ext cx="0" cy="25169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625666" y="4614277"/>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7619577" y="5529870"/>
            <a:ext cx="734604" cy="369332"/>
          </a:xfrm>
          <a:prstGeom prst="rect">
            <a:avLst/>
          </a:prstGeom>
          <a:noFill/>
        </p:spPr>
        <p:txBody>
          <a:bodyPr wrap="square" rtlCol="0">
            <a:spAutoFit/>
          </a:bodyPr>
          <a:lstStyle/>
          <a:p>
            <a:r>
              <a:rPr lang="en-US" dirty="0" smtClean="0"/>
              <a:t>Time</a:t>
            </a:r>
            <a:endParaRPr lang="en-US" dirty="0"/>
          </a:p>
        </p:txBody>
      </p:sp>
      <p:cxnSp>
        <p:nvCxnSpPr>
          <p:cNvPr id="22" name="Straight Arrow Connector 21"/>
          <p:cNvCxnSpPr/>
          <p:nvPr/>
        </p:nvCxnSpPr>
        <p:spPr>
          <a:xfrm>
            <a:off x="1636454" y="6066929"/>
            <a:ext cx="5761296"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cxnSp>
        <p:nvCxnSpPr>
          <p:cNvPr id="23" name="Straight Arrow Connector 22"/>
          <p:cNvCxnSpPr/>
          <p:nvPr/>
        </p:nvCxnSpPr>
        <p:spPr>
          <a:xfrm flipV="1">
            <a:off x="7397750" y="4760811"/>
            <a:ext cx="1" cy="1600056"/>
          </a:xfrm>
          <a:prstGeom prst="straightConnector1">
            <a:avLst/>
          </a:prstGeom>
          <a:ln w="50800">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493493" y="6248452"/>
            <a:ext cx="379281" cy="461665"/>
          </a:xfrm>
          <a:prstGeom prst="rect">
            <a:avLst/>
          </a:prstGeom>
          <a:noFill/>
        </p:spPr>
        <p:txBody>
          <a:bodyPr wrap="none" rtlCol="0">
            <a:spAutoFit/>
          </a:bodyPr>
          <a:lstStyle/>
          <a:p>
            <a:r>
              <a:rPr lang="en-US" sz="2400" dirty="0" smtClean="0">
                <a:solidFill>
                  <a:srgbClr val="FF0000"/>
                </a:solidFill>
              </a:rPr>
              <a:t>T</a:t>
            </a:r>
            <a:endParaRPr lang="en-US" baseline="-25000" dirty="0">
              <a:solidFill>
                <a:srgbClr val="FF0000"/>
              </a:solidFill>
            </a:endParaRPr>
          </a:p>
        </p:txBody>
      </p:sp>
      <p:cxnSp>
        <p:nvCxnSpPr>
          <p:cNvPr id="25" name="Straight Arrow Connector 24"/>
          <p:cNvCxnSpPr/>
          <p:nvPr/>
        </p:nvCxnSpPr>
        <p:spPr>
          <a:xfrm>
            <a:off x="1636455" y="4384184"/>
            <a:ext cx="5136991"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6" name="TextBox 25"/>
          <p:cNvSpPr txBox="1"/>
          <p:nvPr/>
        </p:nvSpPr>
        <p:spPr>
          <a:xfrm>
            <a:off x="3977829" y="3843935"/>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1</a:t>
            </a:r>
            <a:endParaRPr lang="en-US" baseline="-25000" dirty="0">
              <a:solidFill>
                <a:srgbClr val="FF0000"/>
              </a:solidFill>
            </a:endParaRPr>
          </a:p>
        </p:txBody>
      </p:sp>
      <p:cxnSp>
        <p:nvCxnSpPr>
          <p:cNvPr id="27" name="Straight Arrow Connector 26"/>
          <p:cNvCxnSpPr/>
          <p:nvPr/>
        </p:nvCxnSpPr>
        <p:spPr>
          <a:xfrm>
            <a:off x="4201049" y="5529870"/>
            <a:ext cx="3196702"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9" name="TextBox 28"/>
          <p:cNvSpPr txBox="1"/>
          <p:nvPr/>
        </p:nvSpPr>
        <p:spPr>
          <a:xfrm>
            <a:off x="5657960" y="5529870"/>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a:solidFill>
                  <a:srgbClr val="FF0000"/>
                </a:solidFill>
              </a:rPr>
              <a:t>2</a:t>
            </a:r>
            <a:endParaRPr lang="en-US" baseline="-25000" dirty="0">
              <a:solidFill>
                <a:srgbClr val="FF0000"/>
              </a:solidFill>
            </a:endParaRPr>
          </a:p>
        </p:txBody>
      </p:sp>
      <p:sp>
        <p:nvSpPr>
          <p:cNvPr id="30" name="TextBox 29"/>
          <p:cNvSpPr txBox="1"/>
          <p:nvPr/>
        </p:nvSpPr>
        <p:spPr>
          <a:xfrm>
            <a:off x="2131157" y="4773062"/>
            <a:ext cx="429525"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a</a:t>
            </a:r>
            <a:endParaRPr lang="en-US" baseline="-25000" dirty="0">
              <a:solidFill>
                <a:srgbClr val="FF0000"/>
              </a:solidFill>
            </a:endParaRPr>
          </a:p>
        </p:txBody>
      </p:sp>
      <p:sp>
        <p:nvSpPr>
          <p:cNvPr id="31" name="TextBox 30"/>
          <p:cNvSpPr txBox="1"/>
          <p:nvPr/>
        </p:nvSpPr>
        <p:spPr>
          <a:xfrm>
            <a:off x="3474182" y="4750837"/>
            <a:ext cx="428924" cy="461665"/>
          </a:xfrm>
          <a:prstGeom prst="rect">
            <a:avLst/>
          </a:prstGeom>
          <a:noFill/>
        </p:spPr>
        <p:txBody>
          <a:bodyPr wrap="none" rtlCol="0">
            <a:spAutoFit/>
          </a:bodyPr>
          <a:lstStyle/>
          <a:p>
            <a:r>
              <a:rPr lang="en-US" sz="2400" dirty="0" err="1" smtClean="0">
                <a:solidFill>
                  <a:srgbClr val="FF0000"/>
                </a:solidFill>
              </a:rPr>
              <a:t>t</a:t>
            </a:r>
            <a:r>
              <a:rPr lang="en-US" sz="2400" baseline="-25000" dirty="0" err="1">
                <a:solidFill>
                  <a:srgbClr val="FF0000"/>
                </a:solidFill>
              </a:rPr>
              <a:t>b</a:t>
            </a:r>
            <a:endParaRPr lang="en-US" baseline="-25000" dirty="0">
              <a:solidFill>
                <a:srgbClr val="FF0000"/>
              </a:solidFill>
            </a:endParaRPr>
          </a:p>
        </p:txBody>
      </p:sp>
      <p:cxnSp>
        <p:nvCxnSpPr>
          <p:cNvPr id="32" name="Straight Arrow Connector 31"/>
          <p:cNvCxnSpPr>
            <a:endCxn id="30" idx="1"/>
          </p:cNvCxnSpPr>
          <p:nvPr/>
        </p:nvCxnSpPr>
        <p:spPr>
          <a:xfrm>
            <a:off x="1788855" y="4750838"/>
            <a:ext cx="342302" cy="253057"/>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35" name="Straight Arrow Connector 34"/>
          <p:cNvCxnSpPr>
            <a:stCxn id="8" idx="1"/>
          </p:cNvCxnSpPr>
          <p:nvPr/>
        </p:nvCxnSpPr>
        <p:spPr>
          <a:xfrm flipH="1" flipV="1">
            <a:off x="3778251" y="5003896"/>
            <a:ext cx="422798" cy="7002"/>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graphicFrame>
        <p:nvGraphicFramePr>
          <p:cNvPr id="41" name="Object 40"/>
          <p:cNvGraphicFramePr>
            <a:graphicFrameLocks noChangeAspect="1"/>
          </p:cNvGraphicFramePr>
          <p:nvPr>
            <p:extLst>
              <p:ext uri="{D42A27DB-BD31-4B8C-83A1-F6EECF244321}">
                <p14:modId xmlns:p14="http://schemas.microsoft.com/office/powerpoint/2010/main" val="911303524"/>
              </p:ext>
            </p:extLst>
          </p:nvPr>
        </p:nvGraphicFramePr>
        <p:xfrm>
          <a:off x="5757943" y="2450682"/>
          <a:ext cx="3279615" cy="1341916"/>
        </p:xfrm>
        <a:graphic>
          <a:graphicData uri="http://schemas.openxmlformats.org/presentationml/2006/ole">
            <mc:AlternateContent xmlns:mc="http://schemas.openxmlformats.org/markup-compatibility/2006">
              <mc:Choice xmlns:v="urn:schemas-microsoft-com:vml" Requires="v">
                <p:oleObj spid="_x0000_s1226" name="Equation" r:id="rId4" imgW="1054100" imgH="431800" progId="Equation.3">
                  <p:embed/>
                </p:oleObj>
              </mc:Choice>
              <mc:Fallback>
                <p:oleObj name="Equation" r:id="rId4" imgW="1054100" imgH="431800" progId="Equation.3">
                  <p:embed/>
                  <p:pic>
                    <p:nvPicPr>
                      <p:cNvPr id="0" name=""/>
                      <p:cNvPicPr/>
                      <p:nvPr/>
                    </p:nvPicPr>
                    <p:blipFill>
                      <a:blip r:embed="rId5"/>
                      <a:stretch>
                        <a:fillRect/>
                      </a:stretch>
                    </p:blipFill>
                    <p:spPr>
                      <a:xfrm>
                        <a:off x="5757943" y="2450682"/>
                        <a:ext cx="3279615" cy="1341916"/>
                      </a:xfrm>
                      <a:prstGeom prst="rect">
                        <a:avLst/>
                      </a:prstGeom>
                    </p:spPr>
                  </p:pic>
                </p:oleObj>
              </mc:Fallback>
            </mc:AlternateContent>
          </a:graphicData>
        </a:graphic>
      </p:graphicFrame>
    </p:spTree>
    <p:extLst>
      <p:ext uri="{BB962C8B-B14F-4D97-AF65-F5344CB8AC3E}">
        <p14:creationId xmlns:p14="http://schemas.microsoft.com/office/powerpoint/2010/main" val="15428953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9" grpId="0"/>
      <p:bldP spid="30"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 name="Chart 1"/>
          <p:cNvGraphicFramePr/>
          <p:nvPr>
            <p:extLst>
              <p:ext uri="{D42A27DB-BD31-4B8C-83A1-F6EECF244321}">
                <p14:modId xmlns:p14="http://schemas.microsoft.com/office/powerpoint/2010/main" val="3539294426"/>
              </p:ext>
            </p:extLst>
          </p:nvPr>
        </p:nvGraphicFramePr>
        <p:xfrm>
          <a:off x="956137" y="2434035"/>
          <a:ext cx="7506433" cy="442396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a:xfrm>
            <a:off x="457200" y="0"/>
            <a:ext cx="8229600" cy="1084438"/>
          </a:xfrm>
        </p:spPr>
        <p:txBody>
          <a:bodyPr/>
          <a:lstStyle/>
          <a:p>
            <a:r>
              <a:rPr lang="en-US" dirty="0" smtClean="0"/>
              <a:t>Web browsing breakdown</a:t>
            </a:r>
            <a:endParaRPr lang="en-US" dirty="0"/>
          </a:p>
        </p:txBody>
      </p:sp>
      <p:sp>
        <p:nvSpPr>
          <p:cNvPr id="9" name="Slide Number Placeholder 8"/>
          <p:cNvSpPr>
            <a:spLocks noGrp="1"/>
          </p:cNvSpPr>
          <p:nvPr>
            <p:ph type="sldNum" sz="quarter" idx="12"/>
          </p:nvPr>
        </p:nvSpPr>
        <p:spPr/>
        <p:txBody>
          <a:bodyPr/>
          <a:lstStyle/>
          <a:p>
            <a:fld id="{34446E16-B2C9-F144-9C35-FA4640631927}" type="slidenum">
              <a:rPr lang="en-US" smtClean="0"/>
              <a:pPr/>
              <a:t>19</a:t>
            </a:fld>
            <a:endParaRPr lang="en-US"/>
          </a:p>
        </p:txBody>
      </p:sp>
      <p:sp>
        <p:nvSpPr>
          <p:cNvPr id="10" name="Content Placeholder 1"/>
          <p:cNvSpPr txBox="1">
            <a:spLocks/>
          </p:cNvSpPr>
          <p:nvPr/>
        </p:nvSpPr>
        <p:spPr>
          <a:xfrm>
            <a:off x="0" y="1041633"/>
            <a:ext cx="8229600" cy="4880046"/>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Web browsing performance bottlenecks</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Client execution (TCP idle time</a:t>
            </a:r>
            <a:r>
              <a:rPr lang="en-US" sz="2300" dirty="0" smtClean="0"/>
              <a:t>)</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Network </a:t>
            </a:r>
            <a:r>
              <a:rPr lang="en-US" sz="2300" dirty="0" smtClean="0"/>
              <a:t>transfer (TCP transfer time)</a:t>
            </a:r>
            <a:endParaRPr lang="en-US" sz="2700" dirty="0" smtClean="0"/>
          </a:p>
        </p:txBody>
      </p:sp>
      <p:sp>
        <p:nvSpPr>
          <p:cNvPr id="11" name="Rounded Rectangular Callout 10"/>
          <p:cNvSpPr/>
          <p:nvPr/>
        </p:nvSpPr>
        <p:spPr>
          <a:xfrm>
            <a:off x="5636957" y="2434035"/>
            <a:ext cx="2067155" cy="456466"/>
          </a:xfrm>
          <a:prstGeom prst="wedgeRoundRectCallout">
            <a:avLst>
              <a:gd name="adj1" fmla="val -42621"/>
              <a:gd name="adj2" fmla="val 11785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idle time</a:t>
            </a:r>
            <a:endParaRPr lang="en-US" dirty="0"/>
          </a:p>
        </p:txBody>
      </p:sp>
      <p:sp>
        <p:nvSpPr>
          <p:cNvPr id="12" name="Rounded Rectangular Callout 11"/>
          <p:cNvSpPr/>
          <p:nvPr/>
        </p:nvSpPr>
        <p:spPr>
          <a:xfrm>
            <a:off x="2236316" y="2434035"/>
            <a:ext cx="2173354" cy="493184"/>
          </a:xfrm>
          <a:prstGeom prst="wedgeRoundRectCallout">
            <a:avLst>
              <a:gd name="adj1" fmla="val 35982"/>
              <a:gd name="adj2" fmla="val 12040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transfer time</a:t>
            </a:r>
            <a:endParaRPr lang="en-US" dirty="0"/>
          </a:p>
        </p:txBody>
      </p:sp>
      <p:sp>
        <p:nvSpPr>
          <p:cNvPr id="14" name="TextBox 13"/>
          <p:cNvSpPr txBox="1"/>
          <p:nvPr/>
        </p:nvSpPr>
        <p:spPr>
          <a:xfrm>
            <a:off x="3759407" y="5955431"/>
            <a:ext cx="3685624" cy="400110"/>
          </a:xfrm>
          <a:prstGeom prst="rect">
            <a:avLst/>
          </a:prstGeom>
          <a:noFill/>
        </p:spPr>
        <p:txBody>
          <a:bodyPr wrap="none" rtlCol="0">
            <a:spAutoFit/>
          </a:bodyPr>
          <a:lstStyle/>
          <a:p>
            <a:r>
              <a:rPr lang="en-US" sz="2000" b="1" dirty="0" smtClean="0"/>
              <a:t>Page loading time (seconds)</a:t>
            </a:r>
            <a:endParaRPr lang="en-US" sz="2000" b="1" dirty="0"/>
          </a:p>
        </p:txBody>
      </p:sp>
      <p:cxnSp>
        <p:nvCxnSpPr>
          <p:cNvPr id="15" name="Straight Arrow Connector 14"/>
          <p:cNvCxnSpPr>
            <a:endCxn id="11" idx="4"/>
          </p:cNvCxnSpPr>
          <p:nvPr/>
        </p:nvCxnSpPr>
        <p:spPr>
          <a:xfrm flipV="1">
            <a:off x="4695085" y="3200241"/>
            <a:ext cx="1094407" cy="73798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4147881" y="4565500"/>
            <a:ext cx="375955" cy="737982"/>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3759407" y="3200241"/>
            <a:ext cx="236410" cy="737981"/>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3524882" y="4565500"/>
            <a:ext cx="156979" cy="737982"/>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184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0" y="5422190"/>
            <a:ext cx="6036796" cy="1446550"/>
          </a:xfrm>
          <a:prstGeom prst="rect">
            <a:avLst/>
          </a:prstGeom>
          <a:solidFill>
            <a:schemeClr val="bg1"/>
          </a:solidFill>
          <a:ln>
            <a:solidFill>
              <a:schemeClr val="bg1"/>
            </a:solidFill>
          </a:ln>
        </p:spPr>
        <p:txBody>
          <a:bodyPr wrap="square" rtlCol="0">
            <a:spAutoFit/>
          </a:bodyPr>
          <a:lstStyle/>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2</a:t>
            </a:fld>
            <a:endParaRPr lang="en-US"/>
          </a:p>
        </p:txBody>
      </p:sp>
      <p:sp>
        <p:nvSpPr>
          <p:cNvPr id="2" name="Title 1"/>
          <p:cNvSpPr>
            <a:spLocks noGrp="1"/>
          </p:cNvSpPr>
          <p:nvPr>
            <p:ph type="title"/>
          </p:nvPr>
        </p:nvSpPr>
        <p:spPr>
          <a:xfrm>
            <a:off x="457200" y="80405"/>
            <a:ext cx="8229600" cy="1143000"/>
          </a:xfrm>
        </p:spPr>
        <p:txBody>
          <a:bodyPr/>
          <a:lstStyle/>
          <a:p>
            <a:r>
              <a:rPr lang="en-US" dirty="0" smtClean="0"/>
              <a:t>Smartphone Ecosystem</a:t>
            </a:r>
            <a:endParaRPr lang="en-US" dirty="0"/>
          </a:p>
        </p:txBody>
      </p:sp>
      <p:pic>
        <p:nvPicPr>
          <p:cNvPr id="7" name="Picture 6"/>
          <p:cNvPicPr>
            <a:picLocks noChangeAspect="1"/>
          </p:cNvPicPr>
          <p:nvPr/>
        </p:nvPicPr>
        <p:blipFill>
          <a:blip r:embed="rId3"/>
          <a:stretch>
            <a:fillRect/>
          </a:stretch>
        </p:blipFill>
        <p:spPr>
          <a:xfrm>
            <a:off x="3852584" y="1193523"/>
            <a:ext cx="1242586" cy="1614731"/>
          </a:xfrm>
          <a:prstGeom prst="rect">
            <a:avLst/>
          </a:prstGeom>
        </p:spPr>
      </p:pic>
      <p:pic>
        <p:nvPicPr>
          <p:cNvPr id="8" name="Picture 7"/>
          <p:cNvPicPr>
            <a:picLocks noChangeAspect="1"/>
          </p:cNvPicPr>
          <p:nvPr/>
        </p:nvPicPr>
        <p:blipFill>
          <a:blip r:embed="rId4"/>
          <a:stretch>
            <a:fillRect/>
          </a:stretch>
        </p:blipFill>
        <p:spPr>
          <a:xfrm>
            <a:off x="1334636" y="5103076"/>
            <a:ext cx="944517" cy="944517"/>
          </a:xfrm>
          <a:prstGeom prst="rect">
            <a:avLst/>
          </a:prstGeom>
        </p:spPr>
      </p:pic>
      <p:sp>
        <p:nvSpPr>
          <p:cNvPr id="10" name="TextBox 9"/>
          <p:cNvSpPr txBox="1"/>
          <p:nvPr/>
        </p:nvSpPr>
        <p:spPr>
          <a:xfrm>
            <a:off x="3798536" y="2838136"/>
            <a:ext cx="1319241" cy="430887"/>
          </a:xfrm>
          <a:prstGeom prst="rect">
            <a:avLst/>
          </a:prstGeom>
          <a:noFill/>
        </p:spPr>
        <p:txBody>
          <a:bodyPr wrap="none" rtlCol="0">
            <a:spAutoFit/>
          </a:bodyPr>
          <a:lstStyle/>
          <a:p>
            <a:r>
              <a:rPr lang="en-US" sz="2200" b="1" dirty="0" smtClean="0">
                <a:solidFill>
                  <a:schemeClr val="tx1">
                    <a:lumMod val="65000"/>
                    <a:lumOff val="35000"/>
                  </a:schemeClr>
                </a:solidFill>
              </a:rPr>
              <a:t>Customer</a:t>
            </a:r>
            <a:endParaRPr lang="en-US" sz="2200" b="1" dirty="0">
              <a:solidFill>
                <a:schemeClr val="tx1">
                  <a:lumMod val="65000"/>
                  <a:lumOff val="35000"/>
                </a:schemeClr>
              </a:solidFill>
            </a:endParaRPr>
          </a:p>
        </p:txBody>
      </p:sp>
      <p:pic>
        <p:nvPicPr>
          <p:cNvPr id="12" name="Picture 11"/>
          <p:cNvPicPr>
            <a:picLocks noChangeAspect="1"/>
          </p:cNvPicPr>
          <p:nvPr/>
        </p:nvPicPr>
        <p:blipFill>
          <a:blip r:embed="rId5"/>
          <a:stretch>
            <a:fillRect/>
          </a:stretch>
        </p:blipFill>
        <p:spPr>
          <a:xfrm>
            <a:off x="3172954" y="5080914"/>
            <a:ext cx="920095" cy="920095"/>
          </a:xfrm>
          <a:prstGeom prst="rect">
            <a:avLst/>
          </a:prstGeom>
        </p:spPr>
      </p:pic>
      <p:pic>
        <p:nvPicPr>
          <p:cNvPr id="14" name="Picture 13"/>
          <p:cNvPicPr>
            <a:picLocks noChangeAspect="1"/>
          </p:cNvPicPr>
          <p:nvPr/>
        </p:nvPicPr>
        <p:blipFill>
          <a:blip r:embed="rId6"/>
          <a:stretch>
            <a:fillRect/>
          </a:stretch>
        </p:blipFill>
        <p:spPr>
          <a:xfrm>
            <a:off x="4918021" y="5080914"/>
            <a:ext cx="981820" cy="908706"/>
          </a:xfrm>
          <a:prstGeom prst="rect">
            <a:avLst/>
          </a:prstGeom>
        </p:spPr>
      </p:pic>
      <p:sp>
        <p:nvSpPr>
          <p:cNvPr id="15" name="TextBox 14"/>
          <p:cNvSpPr txBox="1"/>
          <p:nvPr/>
        </p:nvSpPr>
        <p:spPr>
          <a:xfrm>
            <a:off x="984147" y="6032652"/>
            <a:ext cx="1632779"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Smartphone</a:t>
            </a:r>
          </a:p>
          <a:p>
            <a:pPr algn="ctr"/>
            <a:r>
              <a:rPr lang="en-US" sz="2200" b="1" dirty="0" smtClean="0">
                <a:solidFill>
                  <a:schemeClr val="tx1">
                    <a:lumMod val="65000"/>
                    <a:lumOff val="35000"/>
                  </a:schemeClr>
                </a:solidFill>
              </a:rPr>
              <a:t>Vendors</a:t>
            </a:r>
            <a:endParaRPr lang="en-US" sz="2200" b="1" dirty="0">
              <a:solidFill>
                <a:schemeClr val="tx1">
                  <a:lumMod val="65000"/>
                  <a:lumOff val="35000"/>
                </a:schemeClr>
              </a:solidFill>
            </a:endParaRPr>
          </a:p>
        </p:txBody>
      </p:sp>
      <p:sp>
        <p:nvSpPr>
          <p:cNvPr id="16" name="TextBox 15"/>
          <p:cNvSpPr txBox="1"/>
          <p:nvPr/>
        </p:nvSpPr>
        <p:spPr>
          <a:xfrm>
            <a:off x="2880005" y="6013259"/>
            <a:ext cx="1522572"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Application</a:t>
            </a:r>
          </a:p>
          <a:p>
            <a:pPr algn="ctr"/>
            <a:r>
              <a:rPr lang="en-US" sz="2200" b="1" dirty="0" smtClean="0">
                <a:solidFill>
                  <a:schemeClr val="tx1">
                    <a:lumMod val="65000"/>
                    <a:lumOff val="35000"/>
                  </a:schemeClr>
                </a:solidFill>
              </a:rPr>
              <a:t>Developers</a:t>
            </a:r>
            <a:endParaRPr lang="en-US" sz="2200" b="1" dirty="0">
              <a:solidFill>
                <a:schemeClr val="tx1">
                  <a:lumMod val="65000"/>
                  <a:lumOff val="35000"/>
                </a:schemeClr>
              </a:solidFill>
            </a:endParaRPr>
          </a:p>
        </p:txBody>
      </p:sp>
      <p:pic>
        <p:nvPicPr>
          <p:cNvPr id="17" name="Picture 16"/>
          <p:cNvPicPr>
            <a:picLocks noChangeAspect="1"/>
          </p:cNvPicPr>
          <p:nvPr/>
        </p:nvPicPr>
        <p:blipFill>
          <a:blip r:embed="rId7"/>
          <a:stretch>
            <a:fillRect/>
          </a:stretch>
        </p:blipFill>
        <p:spPr>
          <a:xfrm>
            <a:off x="4757923" y="3655248"/>
            <a:ext cx="1278873" cy="1278873"/>
          </a:xfrm>
          <a:prstGeom prst="rect">
            <a:avLst/>
          </a:prstGeom>
        </p:spPr>
      </p:pic>
      <p:sp>
        <p:nvSpPr>
          <p:cNvPr id="18" name="TextBox 17"/>
          <p:cNvSpPr txBox="1"/>
          <p:nvPr/>
        </p:nvSpPr>
        <p:spPr>
          <a:xfrm>
            <a:off x="4906703" y="6053036"/>
            <a:ext cx="1098002"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Mobile</a:t>
            </a:r>
          </a:p>
          <a:p>
            <a:pPr algn="ctr"/>
            <a:r>
              <a:rPr lang="en-US" sz="2200" b="1" dirty="0" smtClean="0">
                <a:solidFill>
                  <a:schemeClr val="tx1">
                    <a:lumMod val="65000"/>
                    <a:lumOff val="35000"/>
                  </a:schemeClr>
                </a:solidFill>
              </a:rPr>
              <a:t>Carriers</a:t>
            </a:r>
            <a:endParaRPr lang="en-US" sz="2200" b="1" dirty="0">
              <a:solidFill>
                <a:schemeClr val="tx1">
                  <a:lumMod val="65000"/>
                  <a:lumOff val="35000"/>
                </a:schemeClr>
              </a:solidFill>
            </a:endParaRPr>
          </a:p>
        </p:txBody>
      </p:sp>
      <p:pic>
        <p:nvPicPr>
          <p:cNvPr id="19" name="Picture 18"/>
          <p:cNvPicPr>
            <a:picLocks noChangeAspect="1"/>
          </p:cNvPicPr>
          <p:nvPr/>
        </p:nvPicPr>
        <p:blipFill>
          <a:blip r:embed="rId8"/>
          <a:stretch>
            <a:fillRect/>
          </a:stretch>
        </p:blipFill>
        <p:spPr>
          <a:xfrm>
            <a:off x="6874347" y="5078653"/>
            <a:ext cx="847651" cy="847651"/>
          </a:xfrm>
          <a:prstGeom prst="rect">
            <a:avLst/>
          </a:prstGeom>
        </p:spPr>
      </p:pic>
      <p:pic>
        <p:nvPicPr>
          <p:cNvPr id="20" name="Picture 19"/>
          <p:cNvPicPr>
            <a:picLocks noChangeAspect="1"/>
          </p:cNvPicPr>
          <p:nvPr/>
        </p:nvPicPr>
        <p:blipFill>
          <a:blip r:embed="rId9"/>
          <a:stretch>
            <a:fillRect/>
          </a:stretch>
        </p:blipFill>
        <p:spPr>
          <a:xfrm>
            <a:off x="6919170" y="3664849"/>
            <a:ext cx="743315" cy="1145944"/>
          </a:xfrm>
          <a:prstGeom prst="rect">
            <a:avLst/>
          </a:prstGeom>
        </p:spPr>
      </p:pic>
      <p:pic>
        <p:nvPicPr>
          <p:cNvPr id="21" name="Picture 20"/>
          <p:cNvPicPr>
            <a:picLocks noChangeAspect="1"/>
          </p:cNvPicPr>
          <p:nvPr/>
        </p:nvPicPr>
        <p:blipFill>
          <a:blip r:embed="rId10"/>
          <a:stretch>
            <a:fillRect/>
          </a:stretch>
        </p:blipFill>
        <p:spPr>
          <a:xfrm>
            <a:off x="3136813" y="3979030"/>
            <a:ext cx="747890" cy="747890"/>
          </a:xfrm>
          <a:prstGeom prst="rect">
            <a:avLst/>
          </a:prstGeom>
        </p:spPr>
      </p:pic>
      <p:sp>
        <p:nvSpPr>
          <p:cNvPr id="22" name="TextBox 21"/>
          <p:cNvSpPr txBox="1"/>
          <p:nvPr/>
        </p:nvSpPr>
        <p:spPr>
          <a:xfrm>
            <a:off x="6700733" y="6043736"/>
            <a:ext cx="1295823"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Content</a:t>
            </a:r>
          </a:p>
          <a:p>
            <a:pPr algn="ctr"/>
            <a:r>
              <a:rPr lang="en-US" sz="2200" b="1" dirty="0" smtClean="0">
                <a:solidFill>
                  <a:schemeClr val="tx1">
                    <a:lumMod val="65000"/>
                    <a:lumOff val="35000"/>
                  </a:schemeClr>
                </a:solidFill>
              </a:rPr>
              <a:t>Providers</a:t>
            </a:r>
            <a:endParaRPr lang="en-US" sz="2200" b="1" dirty="0">
              <a:solidFill>
                <a:schemeClr val="tx1">
                  <a:lumMod val="65000"/>
                  <a:lumOff val="35000"/>
                </a:schemeClr>
              </a:solidFill>
            </a:endParaRPr>
          </a:p>
        </p:txBody>
      </p:sp>
      <p:cxnSp>
        <p:nvCxnSpPr>
          <p:cNvPr id="24" name="Straight Connector 23"/>
          <p:cNvCxnSpPr/>
          <p:nvPr/>
        </p:nvCxnSpPr>
        <p:spPr>
          <a:xfrm flipV="1">
            <a:off x="1073793" y="3478198"/>
            <a:ext cx="6810010" cy="29882"/>
          </a:xfrm>
          <a:prstGeom prst="line">
            <a:avLst/>
          </a:prstGeom>
          <a:ln w="60325" cmpd="sng">
            <a:solidFill>
              <a:schemeClr val="tx2">
                <a:lumMod val="7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7" name="Cloud Callout 26"/>
          <p:cNvSpPr/>
          <p:nvPr/>
        </p:nvSpPr>
        <p:spPr>
          <a:xfrm>
            <a:off x="984147" y="1628588"/>
            <a:ext cx="1738135" cy="806884"/>
          </a:xfrm>
          <a:prstGeom prst="cloudCallout">
            <a:avLst>
              <a:gd name="adj1" fmla="val 101716"/>
              <a:gd name="adj2" fmla="val -1554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Slow!</a:t>
            </a:r>
            <a:endParaRPr lang="en-US" sz="2000" b="1" dirty="0">
              <a:solidFill>
                <a:srgbClr val="FF0000"/>
              </a:solidFill>
            </a:endParaRPr>
          </a:p>
        </p:txBody>
      </p:sp>
      <p:sp>
        <p:nvSpPr>
          <p:cNvPr id="28" name="Cloud Callout 27"/>
          <p:cNvSpPr/>
          <p:nvPr/>
        </p:nvSpPr>
        <p:spPr>
          <a:xfrm>
            <a:off x="6425723" y="1512046"/>
            <a:ext cx="1776983" cy="923425"/>
          </a:xfrm>
          <a:prstGeom prst="cloudCallout">
            <a:avLst>
              <a:gd name="adj1" fmla="val -126081"/>
              <a:gd name="adj2" fmla="val -443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Out of battery!</a:t>
            </a:r>
            <a:endParaRPr lang="en-US" sz="2000" b="1" dirty="0">
              <a:solidFill>
                <a:srgbClr val="FF0000"/>
              </a:solidFill>
            </a:endParaRPr>
          </a:p>
        </p:txBody>
      </p:sp>
      <p:pic>
        <p:nvPicPr>
          <p:cNvPr id="30" name="Picture 29"/>
          <p:cNvPicPr>
            <a:picLocks noChangeAspect="1"/>
          </p:cNvPicPr>
          <p:nvPr/>
        </p:nvPicPr>
        <p:blipFill>
          <a:blip r:embed="rId11"/>
          <a:stretch>
            <a:fillRect/>
          </a:stretch>
        </p:blipFill>
        <p:spPr>
          <a:xfrm>
            <a:off x="1112900" y="3838913"/>
            <a:ext cx="1305607" cy="971880"/>
          </a:xfrm>
          <a:prstGeom prst="rect">
            <a:avLst/>
          </a:prstGeom>
        </p:spPr>
      </p:pic>
    </p:spTree>
    <p:extLst>
      <p:ext uri="{BB962C8B-B14F-4D97-AF65-F5344CB8AC3E}">
        <p14:creationId xmlns:p14="http://schemas.microsoft.com/office/powerpoint/2010/main" val="16010461"/>
      </p:ext>
    </p:extLst>
  </p:cSld>
  <p:clrMapOvr>
    <a:masterClrMapping/>
  </p:clrMapOvr>
  <mc:AlternateContent xmlns:mc="http://schemas.openxmlformats.org/markup-compatibility/2006">
    <mc:Choice xmlns:p14="http://schemas.microsoft.com/office/powerpoint/2010/main" Requires="p14">
      <p:transition spd="slow" p14:dur="2000" advTm="422"/>
    </mc:Choice>
    <mc:Fallback>
      <p:transition xmlns:p14="http://schemas.microsoft.com/office/powerpoint/2010/main" spd="slow" advTm="422"/>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450995"/>
            <a:ext cx="8229600" cy="4731634"/>
          </a:xfrm>
        </p:spPr>
        <p:txBody>
          <a:bodyPr>
            <a:normAutofit/>
          </a:bodyPr>
          <a:lstStyle/>
          <a:p>
            <a:r>
              <a:rPr lang="en-US" dirty="0" smtClean="0"/>
              <a:t>Performance bottlenecks of web browsing</a:t>
            </a:r>
          </a:p>
          <a:p>
            <a:pPr lvl="1"/>
            <a:r>
              <a:rPr lang="en-US" dirty="0" smtClean="0"/>
              <a:t>Client execution</a:t>
            </a:r>
          </a:p>
          <a:p>
            <a:pPr lvl="1"/>
            <a:r>
              <a:rPr lang="en-US" dirty="0" smtClean="0"/>
              <a:t>Data </a:t>
            </a:r>
            <a:r>
              <a:rPr lang="en-US" dirty="0" smtClean="0"/>
              <a:t>download (less for LTE)</a:t>
            </a:r>
            <a:endParaRPr lang="en-US" dirty="0" smtClean="0"/>
          </a:p>
          <a:p>
            <a:r>
              <a:rPr lang="en-US" dirty="0" smtClean="0"/>
              <a:t>Higher </a:t>
            </a:r>
            <a:r>
              <a:rPr lang="en-US" b="1" dirty="0" smtClean="0"/>
              <a:t>concurrency </a:t>
            </a:r>
            <a:r>
              <a:rPr lang="en-US" dirty="0" smtClean="0"/>
              <a:t>significantly improves performance</a:t>
            </a:r>
          </a:p>
          <a:p>
            <a:r>
              <a:rPr lang="en-US" b="1" dirty="0" smtClean="0"/>
              <a:t>Compression </a:t>
            </a:r>
            <a:r>
              <a:rPr lang="en-US" dirty="0" smtClean="0"/>
              <a:t>is usually helpful</a:t>
            </a:r>
          </a:p>
          <a:p>
            <a:r>
              <a:rPr lang="en-US" b="1" dirty="0" smtClean="0"/>
              <a:t>Content customization</a:t>
            </a:r>
            <a:r>
              <a:rPr lang="en-US" dirty="0" smtClean="0"/>
              <a:t> is beneficial</a:t>
            </a:r>
          </a:p>
          <a:p>
            <a:pPr lvl="1"/>
            <a:r>
              <a:rPr lang="en-US" dirty="0" smtClean="0"/>
              <a:t>Data URL scheme</a:t>
            </a:r>
          </a:p>
          <a:p>
            <a:pPr lvl="1"/>
            <a:r>
              <a:rPr lang="en-US" dirty="0" smtClean="0"/>
              <a:t>Minification</a:t>
            </a:r>
          </a:p>
          <a:p>
            <a:pPr lvl="1"/>
            <a:r>
              <a:rPr lang="en-US" dirty="0" smtClean="0"/>
              <a:t>Redirection reduction</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20</a:t>
            </a:fld>
            <a:endParaRPr lang="en-US"/>
          </a:p>
        </p:txBody>
      </p:sp>
      <p:sp>
        <p:nvSpPr>
          <p:cNvPr id="4" name="Title 3"/>
          <p:cNvSpPr>
            <a:spLocks noGrp="1"/>
          </p:cNvSpPr>
          <p:nvPr>
            <p:ph type="title"/>
          </p:nvPr>
        </p:nvSpPr>
        <p:spPr/>
        <p:txBody>
          <a:bodyPr>
            <a:noAutofit/>
          </a:bodyPr>
          <a:lstStyle/>
          <a:p>
            <a:r>
              <a:rPr lang="en-US" sz="4000" dirty="0" smtClean="0"/>
              <a:t>Lessons from </a:t>
            </a:r>
            <a:r>
              <a:rPr lang="en-US" sz="4000" dirty="0" smtClean="0"/>
              <a:t>web browsing</a:t>
            </a:r>
            <a:r>
              <a:rPr lang="en-US" sz="4000" dirty="0" smtClean="0"/>
              <a:t/>
            </a:r>
            <a:br>
              <a:rPr lang="en-US" sz="4000" dirty="0" smtClean="0"/>
            </a:br>
            <a:r>
              <a:rPr lang="en-US" sz="4000" dirty="0" smtClean="0"/>
              <a:t>performance study</a:t>
            </a:r>
            <a:endParaRPr lang="en-US" sz="4000" dirty="0"/>
          </a:p>
        </p:txBody>
      </p:sp>
    </p:spTree>
    <p:extLst>
      <p:ext uri="{BB962C8B-B14F-4D97-AF65-F5344CB8AC3E}">
        <p14:creationId xmlns:p14="http://schemas.microsoft.com/office/powerpoint/2010/main" val="696959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21</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239046"/>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319" y="1253980"/>
            <a:ext cx="8478889" cy="4959605"/>
          </a:xfrm>
        </p:spPr>
        <p:txBody>
          <a:bodyPr>
            <a:normAutofit/>
          </a:bodyPr>
          <a:lstStyle/>
          <a:p>
            <a:r>
              <a:rPr lang="en-US" dirty="0"/>
              <a:t>4G </a:t>
            </a:r>
            <a:r>
              <a:rPr lang="en-US" b="1" dirty="0"/>
              <a:t>LTE </a:t>
            </a:r>
            <a:r>
              <a:rPr lang="en-US" b="1" dirty="0" smtClean="0"/>
              <a:t>(Long </a:t>
            </a:r>
            <a:r>
              <a:rPr lang="en-US" b="1" dirty="0"/>
              <a:t>Term Evolution)</a:t>
            </a:r>
            <a:r>
              <a:rPr lang="en-US" dirty="0"/>
              <a:t> </a:t>
            </a:r>
            <a:r>
              <a:rPr lang="en-US" dirty="0" smtClean="0"/>
              <a:t>is future trend</a:t>
            </a:r>
          </a:p>
          <a:p>
            <a:pPr lvl="1"/>
            <a:r>
              <a:rPr lang="en-US" dirty="0" smtClean="0"/>
              <a:t>Initiated by 3GPP in </a:t>
            </a:r>
            <a:r>
              <a:rPr lang="en-US" dirty="0" smtClean="0"/>
              <a:t>2004</a:t>
            </a:r>
          </a:p>
          <a:p>
            <a:pPr lvl="2"/>
            <a:r>
              <a:rPr lang="en-US" b="1" dirty="0" smtClean="0">
                <a:solidFill>
                  <a:srgbClr val="FF0000"/>
                </a:solidFill>
              </a:rPr>
              <a:t>100</a:t>
            </a:r>
            <a:r>
              <a:rPr lang="en-US" dirty="0" smtClean="0"/>
              <a:t>Mbps </a:t>
            </a:r>
            <a:r>
              <a:rPr lang="en-US" dirty="0" smtClean="0"/>
              <a:t>DL, </a:t>
            </a:r>
            <a:r>
              <a:rPr lang="en-US" b="1" dirty="0" smtClean="0">
                <a:solidFill>
                  <a:srgbClr val="FF0000"/>
                </a:solidFill>
              </a:rPr>
              <a:t>50</a:t>
            </a:r>
            <a:r>
              <a:rPr lang="en-US" dirty="0" smtClean="0"/>
              <a:t>Mbps UL, </a:t>
            </a:r>
            <a:r>
              <a:rPr lang="en-US" b="1" dirty="0" smtClean="0">
                <a:solidFill>
                  <a:srgbClr val="FF0000"/>
                </a:solidFill>
              </a:rPr>
              <a:t>&lt;5</a:t>
            </a:r>
            <a:r>
              <a:rPr lang="en-US" dirty="0" smtClean="0"/>
              <a:t>ms latency</a:t>
            </a:r>
          </a:p>
          <a:p>
            <a:pPr lvl="1"/>
            <a:r>
              <a:rPr lang="en-US" dirty="0" smtClean="0"/>
              <a:t>Entered commercial markets in 2009 and now available in more than 10 countries</a:t>
            </a:r>
          </a:p>
          <a:p>
            <a:pPr marL="0" indent="0">
              <a:buNone/>
            </a:pP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22</a:t>
            </a:fld>
            <a:endParaRPr lang="en-US"/>
          </a:p>
        </p:txBody>
      </p:sp>
      <p:sp>
        <p:nvSpPr>
          <p:cNvPr id="2" name="Title 1"/>
          <p:cNvSpPr>
            <a:spLocks noGrp="1"/>
          </p:cNvSpPr>
          <p:nvPr>
            <p:ph type="title"/>
          </p:nvPr>
        </p:nvSpPr>
        <p:spPr>
          <a:xfrm>
            <a:off x="457198" y="1"/>
            <a:ext cx="8833077" cy="1611744"/>
          </a:xfrm>
        </p:spPr>
        <p:txBody>
          <a:bodyPr>
            <a:normAutofit/>
          </a:bodyPr>
          <a:lstStyle/>
          <a:p>
            <a:r>
              <a:rPr lang="en-US" dirty="0" smtClean="0"/>
              <a:t>LTE is </a:t>
            </a:r>
            <a:r>
              <a:rPr lang="en-US" dirty="0" smtClean="0"/>
              <a:t>New</a:t>
            </a:r>
            <a:r>
              <a:rPr lang="en-US" dirty="0" smtClean="0"/>
              <a:t>, </a:t>
            </a:r>
            <a:r>
              <a:rPr lang="en-US" dirty="0" smtClean="0"/>
              <a:t>Requires Exploration</a:t>
            </a:r>
            <a:endParaRPr lang="en-US" dirty="0"/>
          </a:p>
        </p:txBody>
      </p:sp>
      <p:pic>
        <p:nvPicPr>
          <p:cNvPr id="6" name="Picture 5"/>
          <p:cNvPicPr>
            <a:picLocks noChangeAspect="1"/>
          </p:cNvPicPr>
          <p:nvPr/>
        </p:nvPicPr>
        <p:blipFill>
          <a:blip r:embed="rId3"/>
          <a:stretch>
            <a:fillRect/>
          </a:stretch>
        </p:blipFill>
        <p:spPr>
          <a:xfrm>
            <a:off x="3274832" y="3884706"/>
            <a:ext cx="2611991" cy="2378582"/>
          </a:xfrm>
          <a:prstGeom prst="rect">
            <a:avLst/>
          </a:prstGeom>
        </p:spPr>
      </p:pic>
    </p:spTree>
    <p:extLst>
      <p:ext uri="{BB962C8B-B14F-4D97-AF65-F5344CB8AC3E}">
        <p14:creationId xmlns:p14="http://schemas.microsoft.com/office/powerpoint/2010/main" val="764071578"/>
      </p:ext>
    </p:extLst>
  </p:cSld>
  <p:clrMapOvr>
    <a:masterClrMapping/>
  </p:clrMapOvr>
  <mc:AlternateContent xmlns:mc="http://schemas.openxmlformats.org/markup-compatibility/2006">
    <mc:Choice xmlns:p14="http://schemas.microsoft.com/office/powerpoint/2010/main" Requires="p14">
      <p:transition spd="slow" p14:dur="2000" advTm="38323"/>
    </mc:Choice>
    <mc:Fallback>
      <p:transition xmlns:p14="http://schemas.microsoft.com/office/powerpoint/2010/main" spd="slow" advTm="38323"/>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95246"/>
            <a:ext cx="8229600" cy="4525963"/>
          </a:xfrm>
        </p:spPr>
        <p:txBody>
          <a:bodyPr/>
          <a:lstStyle/>
          <a:p>
            <a:r>
              <a:rPr lang="en-US" dirty="0" smtClean="0"/>
              <a:t>LTE has </a:t>
            </a:r>
            <a:r>
              <a:rPr lang="en-US" dirty="0"/>
              <a:t>not been extensively studied empirically in a </a:t>
            </a:r>
            <a:r>
              <a:rPr lang="en-US" dirty="0" smtClean="0"/>
              <a:t>commercial </a:t>
            </a:r>
            <a:r>
              <a:rPr lang="en-US" dirty="0"/>
              <a:t>network </a:t>
            </a:r>
            <a:r>
              <a:rPr lang="en-US" dirty="0" smtClean="0"/>
              <a:t>setting</a:t>
            </a:r>
          </a:p>
          <a:p>
            <a:r>
              <a:rPr lang="en-US" dirty="0" smtClean="0"/>
              <a:t>Study how </a:t>
            </a:r>
            <a:r>
              <a:rPr lang="en-US" dirty="0"/>
              <a:t>network resources are utilized across different protocol layers for real </a:t>
            </a:r>
            <a:r>
              <a:rPr lang="en-US" dirty="0" smtClean="0"/>
              <a:t>users</a:t>
            </a:r>
          </a:p>
          <a:p>
            <a:r>
              <a:rPr lang="en-US" dirty="0" smtClean="0"/>
              <a:t>Evaluate </a:t>
            </a:r>
            <a:r>
              <a:rPr lang="en-US" dirty="0"/>
              <a:t>the benefits of increased bandwidth for </a:t>
            </a:r>
            <a:r>
              <a:rPr lang="en-US" dirty="0" smtClean="0"/>
              <a:t>mobile </a:t>
            </a:r>
            <a:r>
              <a:rPr lang="en-US" dirty="0"/>
              <a:t>applications and essential network </a:t>
            </a:r>
            <a:r>
              <a:rPr lang="en-US" dirty="0" smtClean="0"/>
              <a:t>protocols </a:t>
            </a:r>
            <a:r>
              <a:rPr lang="en-US" dirty="0"/>
              <a:t>to identify their </a:t>
            </a:r>
            <a:r>
              <a:rPr lang="en-US" dirty="0" smtClean="0"/>
              <a:t>limitations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23</a:t>
            </a:fld>
            <a:endParaRPr lang="en-US"/>
          </a:p>
        </p:txBody>
      </p:sp>
      <p:sp>
        <p:nvSpPr>
          <p:cNvPr id="4" name="Title 3"/>
          <p:cNvSpPr>
            <a:spLocks noGrp="1"/>
          </p:cNvSpPr>
          <p:nvPr>
            <p:ph type="title"/>
          </p:nvPr>
        </p:nvSpPr>
        <p:spPr>
          <a:xfrm>
            <a:off x="457200" y="602825"/>
            <a:ext cx="8229600" cy="1143000"/>
          </a:xfrm>
        </p:spPr>
        <p:txBody>
          <a:bodyPr>
            <a:noAutofit/>
          </a:bodyPr>
          <a:lstStyle/>
          <a:p>
            <a:r>
              <a:rPr lang="en-US" sz="3700" dirty="0" smtClean="0">
                <a:effectLst/>
              </a:rPr>
              <a:t>Motivations</a:t>
            </a:r>
            <a:endParaRPr lang="en-US" sz="3700" dirty="0"/>
          </a:p>
        </p:txBody>
      </p:sp>
    </p:spTree>
    <p:extLst>
      <p:ext uri="{BB962C8B-B14F-4D97-AF65-F5344CB8AC3E}">
        <p14:creationId xmlns:p14="http://schemas.microsoft.com/office/powerpoint/2010/main" val="3232189741"/>
      </p:ext>
    </p:extLst>
  </p:cSld>
  <p:clrMapOvr>
    <a:masterClrMapping/>
  </p:clrMapOvr>
  <mc:AlternateContent xmlns:mc="http://schemas.openxmlformats.org/markup-compatibility/2006">
    <mc:Choice xmlns:p14="http://schemas.microsoft.com/office/powerpoint/2010/main" Requires="p14">
      <p:transition spd="slow" p14:dur="2000" advTm="30762"/>
    </mc:Choice>
    <mc:Fallback>
      <p:transition xmlns:p14="http://schemas.microsoft.com/office/powerpoint/2010/main" spd="slow" advTm="30762"/>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24</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Tree>
    <p:extLst>
      <p:ext uri="{BB962C8B-B14F-4D97-AF65-F5344CB8AC3E}">
        <p14:creationId xmlns:p14="http://schemas.microsoft.com/office/powerpoint/2010/main" val="97296047"/>
      </p:ext>
    </p:extLst>
  </p:cSld>
  <p:clrMapOvr>
    <a:masterClrMapping/>
  </p:clrMapOvr>
  <mc:AlternateContent xmlns:mc="http://schemas.openxmlformats.org/markup-compatibility/2006">
    <mc:Choice xmlns:p14="http://schemas.microsoft.com/office/powerpoint/2010/main" Requires="p14">
      <p:transition spd="slow" p14:dur="2000" advTm="21645"/>
    </mc:Choice>
    <mc:Fallback>
      <p:transition xmlns:p14="http://schemas.microsoft.com/office/powerpoint/2010/main" spd="slow" advTm="21645"/>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25</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
        <p:nvSpPr>
          <p:cNvPr id="6" name="Rounded Rectangle 5"/>
          <p:cNvSpPr/>
          <p:nvPr/>
        </p:nvSpPr>
        <p:spPr>
          <a:xfrm>
            <a:off x="2825615" y="3039280"/>
            <a:ext cx="1241557" cy="1269934"/>
          </a:xfrm>
          <a:prstGeom prst="roundRect">
            <a:avLst/>
          </a:prstGeom>
          <a:solidFill>
            <a:schemeClr val="bg2">
              <a:alpha val="0"/>
            </a:schemeClr>
          </a:solidFill>
          <a:ln w="28575" cmpd="sng">
            <a:solidFill>
              <a:schemeClr val="accent2">
                <a:lumMod val="75000"/>
              </a:schemeClr>
            </a:solidFill>
          </a:ln>
          <a:effectLst>
            <a:glow rad="139700">
              <a:schemeClr val="accent1">
                <a:satMod val="175000"/>
                <a:alpha val="40000"/>
              </a:schemeClr>
            </a:glow>
            <a:outerShdw blurRad="50800" dist="381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926554" y="5672196"/>
            <a:ext cx="3280766" cy="461665"/>
          </a:xfrm>
          <a:prstGeom prst="rect">
            <a:avLst/>
          </a:prstGeom>
          <a:noFill/>
        </p:spPr>
        <p:txBody>
          <a:bodyPr wrap="none" rtlCol="0">
            <a:spAutoFit/>
          </a:bodyPr>
          <a:lstStyle/>
          <a:p>
            <a:r>
              <a:rPr lang="en-US" sz="2400" b="1" dirty="0" smtClean="0">
                <a:solidFill>
                  <a:schemeClr val="accent2"/>
                </a:solidFill>
              </a:rPr>
              <a:t>Data collection point</a:t>
            </a:r>
            <a:endParaRPr lang="en-US" sz="2400" b="1" dirty="0">
              <a:solidFill>
                <a:schemeClr val="accent2"/>
              </a:solidFill>
            </a:endParaRPr>
          </a:p>
        </p:txBody>
      </p:sp>
    </p:spTree>
    <p:extLst>
      <p:ext uri="{BB962C8B-B14F-4D97-AF65-F5344CB8AC3E}">
        <p14:creationId xmlns:p14="http://schemas.microsoft.com/office/powerpoint/2010/main" val="1476941358"/>
      </p:ext>
    </p:extLst>
  </p:cSld>
  <p:clrMapOvr>
    <a:masterClrMapping/>
  </p:clrMapOvr>
  <mc:AlternateContent xmlns:mc="http://schemas.openxmlformats.org/markup-compatibility/2006">
    <mc:Choice xmlns:p14="http://schemas.microsoft.com/office/powerpoint/2010/main" Requires="p14">
      <p:transition spd="slow" p14:dur="2000" advTm="8158"/>
    </mc:Choice>
    <mc:Fallback>
      <p:transition xmlns:p14="http://schemas.microsoft.com/office/powerpoint/2010/main" spd="slow" advTm="8158"/>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Data set statistics</a:t>
            </a:r>
          </a:p>
          <a:p>
            <a:pPr lvl="1"/>
            <a:r>
              <a:rPr lang="en-US" dirty="0" smtClean="0"/>
              <a:t>Covering </a:t>
            </a:r>
            <a:r>
              <a:rPr lang="en-US" dirty="0"/>
              <a:t>a fixed set of 22 </a:t>
            </a:r>
            <a:r>
              <a:rPr lang="en-US" dirty="0" err="1"/>
              <a:t>eNBs</a:t>
            </a:r>
            <a:r>
              <a:rPr lang="en-US" dirty="0"/>
              <a:t> at a large metropolitan area in the </a:t>
            </a:r>
            <a:r>
              <a:rPr lang="en-US" dirty="0" smtClean="0"/>
              <a:t>U.S.</a:t>
            </a:r>
          </a:p>
          <a:p>
            <a:pPr lvl="1"/>
            <a:r>
              <a:rPr lang="en-US" dirty="0" smtClean="0"/>
              <a:t>Over </a:t>
            </a:r>
            <a:r>
              <a:rPr lang="en-US" dirty="0" smtClean="0">
                <a:solidFill>
                  <a:schemeClr val="accent2"/>
                </a:solidFill>
              </a:rPr>
              <a:t>300,000 </a:t>
            </a:r>
            <a:r>
              <a:rPr lang="en-US" dirty="0" smtClean="0"/>
              <a:t>users</a:t>
            </a:r>
          </a:p>
          <a:p>
            <a:pPr lvl="1"/>
            <a:r>
              <a:rPr lang="en-US" dirty="0" smtClean="0">
                <a:solidFill>
                  <a:srgbClr val="DA1F28"/>
                </a:solidFill>
              </a:rPr>
              <a:t>3.8 </a:t>
            </a:r>
            <a:r>
              <a:rPr lang="en-US" dirty="0">
                <a:solidFill>
                  <a:srgbClr val="DA1F28"/>
                </a:solidFill>
              </a:rPr>
              <a:t>billion</a:t>
            </a:r>
            <a:r>
              <a:rPr lang="en-US" dirty="0"/>
              <a:t> packets, corresponding to </a:t>
            </a:r>
            <a:r>
              <a:rPr lang="en-US" dirty="0" smtClean="0">
                <a:solidFill>
                  <a:srgbClr val="FF0000"/>
                </a:solidFill>
              </a:rPr>
              <a:t>3 </a:t>
            </a:r>
            <a:r>
              <a:rPr lang="en-US" dirty="0">
                <a:solidFill>
                  <a:srgbClr val="FF0000"/>
                </a:solidFill>
              </a:rPr>
              <a:t>TB</a:t>
            </a:r>
            <a:r>
              <a:rPr lang="en-US" dirty="0"/>
              <a:t> of LTE </a:t>
            </a:r>
            <a:r>
              <a:rPr lang="en-US" dirty="0" smtClean="0"/>
              <a:t>traffic</a:t>
            </a:r>
          </a:p>
          <a:p>
            <a:pPr lvl="1"/>
            <a:r>
              <a:rPr lang="en-US" dirty="0" smtClean="0"/>
              <a:t>Collected over 10 consecutive days</a:t>
            </a:r>
          </a:p>
          <a:p>
            <a:r>
              <a:rPr lang="en-US" dirty="0" smtClean="0"/>
              <a:t>Data contents: packet </a:t>
            </a:r>
            <a:r>
              <a:rPr lang="en-US" dirty="0"/>
              <a:t>header </a:t>
            </a:r>
            <a:r>
              <a:rPr lang="en-US" dirty="0" smtClean="0"/>
              <a:t>trace consisting of</a:t>
            </a:r>
          </a:p>
          <a:p>
            <a:pPr lvl="1"/>
            <a:r>
              <a:rPr lang="en-US" dirty="0" smtClean="0"/>
              <a:t>IP </a:t>
            </a:r>
            <a:r>
              <a:rPr lang="en-US" dirty="0"/>
              <a:t>and transport-layer </a:t>
            </a:r>
            <a:r>
              <a:rPr lang="en-US" dirty="0" smtClean="0"/>
              <a:t>headers</a:t>
            </a:r>
          </a:p>
          <a:p>
            <a:pPr lvl="1"/>
            <a:r>
              <a:rPr lang="en-US" dirty="0" smtClean="0"/>
              <a:t>A 64</a:t>
            </a:r>
            <a:r>
              <a:rPr lang="en-US" dirty="0"/>
              <a:t>-bit timestamp for each </a:t>
            </a:r>
            <a:r>
              <a:rPr lang="en-US" dirty="0" smtClean="0"/>
              <a:t>packet</a:t>
            </a:r>
          </a:p>
          <a:p>
            <a:pPr lvl="1"/>
            <a:r>
              <a:rPr lang="en-US" dirty="0" smtClean="0"/>
              <a:t>No </a:t>
            </a:r>
            <a:r>
              <a:rPr lang="en-US" dirty="0"/>
              <a:t>payload data is captured except for headers of </a:t>
            </a:r>
            <a:r>
              <a:rPr lang="en-US" dirty="0" smtClean="0"/>
              <a:t>HTTP</a:t>
            </a:r>
          </a:p>
        </p:txBody>
      </p:sp>
      <p:sp>
        <p:nvSpPr>
          <p:cNvPr id="3" name="Slide Number Placeholder 2"/>
          <p:cNvSpPr>
            <a:spLocks noGrp="1"/>
          </p:cNvSpPr>
          <p:nvPr>
            <p:ph type="sldNum" sz="quarter" idx="12"/>
          </p:nvPr>
        </p:nvSpPr>
        <p:spPr/>
        <p:txBody>
          <a:bodyPr/>
          <a:lstStyle/>
          <a:p>
            <a:fld id="{D7E63A33-8271-4DD0-9C48-789913D7C115}" type="slidenum">
              <a:rPr lang="en-US" smtClean="0"/>
              <a:pPr/>
              <a:t>26</a:t>
            </a:fld>
            <a:endParaRPr lang="en-US"/>
          </a:p>
        </p:txBody>
      </p:sp>
      <p:sp>
        <p:nvSpPr>
          <p:cNvPr id="4" name="Title 3"/>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2482939825"/>
      </p:ext>
    </p:extLst>
  </p:cSld>
  <p:clrMapOvr>
    <a:masterClrMapping/>
  </p:clrMapOvr>
  <mc:AlternateContent xmlns:mc="http://schemas.openxmlformats.org/markup-compatibility/2006">
    <mc:Choice xmlns:p14="http://schemas.microsoft.com/office/powerpoint/2010/main" Requires="p14">
      <p:transition spd="slow" p14:dur="2000" advTm="26633"/>
    </mc:Choice>
    <mc:Fallback>
      <p:transition xmlns:p14="http://schemas.microsoft.com/office/powerpoint/2010/main" spd="slow" advTm="26633"/>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Large </a:t>
            </a:r>
            <a:r>
              <a:rPr lang="en-US" dirty="0"/>
              <a:t>buffers in </a:t>
            </a:r>
            <a:r>
              <a:rPr lang="en-US" dirty="0" smtClean="0"/>
              <a:t>the LTE networks </a:t>
            </a:r>
            <a:r>
              <a:rPr lang="en-US" dirty="0"/>
              <a:t>may cause high queuing </a:t>
            </a:r>
            <a:r>
              <a:rPr lang="en-US" dirty="0" smtClean="0"/>
              <a:t>delays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27</a:t>
            </a:fld>
            <a:endParaRPr lang="en-US"/>
          </a:p>
        </p:txBody>
      </p:sp>
      <p:sp>
        <p:nvSpPr>
          <p:cNvPr id="4" name="Title 3"/>
          <p:cNvSpPr>
            <a:spLocks noGrp="1"/>
          </p:cNvSpPr>
          <p:nvPr>
            <p:ph type="title"/>
          </p:nvPr>
        </p:nvSpPr>
        <p:spPr/>
        <p:txBody>
          <a:bodyPr/>
          <a:lstStyle/>
          <a:p>
            <a:r>
              <a:rPr lang="en-US" dirty="0" smtClean="0"/>
              <a:t>Queueing delay</a:t>
            </a:r>
            <a:endParaRPr lang="en-US" dirty="0"/>
          </a:p>
        </p:txBody>
      </p:sp>
      <p:pic>
        <p:nvPicPr>
          <p:cNvPr id="5" name="Picture 4" descr="rtt_bi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29" y="2281368"/>
            <a:ext cx="7109233" cy="3725923"/>
          </a:xfrm>
          <a:prstGeom prst="rect">
            <a:avLst/>
          </a:prstGeom>
        </p:spPr>
      </p:pic>
      <p:sp>
        <p:nvSpPr>
          <p:cNvPr id="6" name="TextBox 5"/>
          <p:cNvSpPr txBox="1"/>
          <p:nvPr/>
        </p:nvSpPr>
        <p:spPr>
          <a:xfrm>
            <a:off x="2454573" y="6007909"/>
            <a:ext cx="5586535" cy="400110"/>
          </a:xfrm>
          <a:prstGeom prst="rect">
            <a:avLst/>
          </a:prstGeom>
          <a:noFill/>
        </p:spPr>
        <p:txBody>
          <a:bodyPr wrap="none" rtlCol="0">
            <a:spAutoFit/>
          </a:bodyPr>
          <a:lstStyle/>
          <a:p>
            <a:r>
              <a:rPr lang="en-US" sz="2000" b="1" dirty="0" smtClean="0">
                <a:solidFill>
                  <a:srgbClr val="3366FF"/>
                </a:solidFill>
              </a:rPr>
              <a:t>Bytes in flight – unacknowledged TCP bytes</a:t>
            </a:r>
            <a:endParaRPr lang="en-US" sz="2000" b="1" dirty="0">
              <a:solidFill>
                <a:srgbClr val="3366FF"/>
              </a:solidFill>
            </a:endParaRPr>
          </a:p>
        </p:txBody>
      </p:sp>
    </p:spTree>
    <p:extLst>
      <p:ext uri="{BB962C8B-B14F-4D97-AF65-F5344CB8AC3E}">
        <p14:creationId xmlns:p14="http://schemas.microsoft.com/office/powerpoint/2010/main" val="1423757598"/>
      </p:ext>
    </p:extLst>
  </p:cSld>
  <p:clrMapOvr>
    <a:masterClrMapping/>
  </p:clrMapOvr>
  <mc:AlternateContent xmlns:mc="http://schemas.openxmlformats.org/markup-compatibility/2006">
    <mc:Choice xmlns:p14="http://schemas.microsoft.com/office/powerpoint/2010/main" Requires="p14">
      <p:transition spd="slow" p14:dur="2000" advTm="5216"/>
    </mc:Choice>
    <mc:Fallback>
      <p:transition xmlns:p14="http://schemas.microsoft.com/office/powerpoint/2010/main" spd="slow" advTm="5216"/>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28</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875826" y="1551044"/>
            <a:ext cx="7994496" cy="707886"/>
          </a:xfrm>
          <a:prstGeom prst="rect">
            <a:avLst/>
          </a:prstGeom>
          <a:noFill/>
        </p:spPr>
        <p:txBody>
          <a:bodyPr wrap="none" rtlCol="0">
            <a:spAutoFit/>
          </a:bodyPr>
          <a:lstStyle/>
          <a:p>
            <a:r>
              <a:rPr lang="en-US" sz="2000" b="1" dirty="0" smtClean="0">
                <a:solidFill>
                  <a:srgbClr val="3366FF"/>
                </a:solidFill>
              </a:rPr>
              <a:t>When one LTE user is downloading data …</a:t>
            </a:r>
          </a:p>
          <a:p>
            <a:r>
              <a:rPr lang="en-US" sz="2000" b="1" dirty="0" smtClean="0">
                <a:solidFill>
                  <a:srgbClr val="3366FF"/>
                </a:solidFill>
              </a:rPr>
              <a:t>Each </a:t>
            </a:r>
            <a:r>
              <a:rPr lang="en-US" sz="2000" b="1" dirty="0">
                <a:solidFill>
                  <a:srgbClr val="3366FF"/>
                </a:solidFill>
              </a:rPr>
              <a:t>dot corresponds to either a data packet or an ACK packet</a:t>
            </a:r>
          </a:p>
        </p:txBody>
      </p:sp>
    </p:spTree>
    <p:extLst>
      <p:ext uri="{BB962C8B-B14F-4D97-AF65-F5344CB8AC3E}">
        <p14:creationId xmlns:p14="http://schemas.microsoft.com/office/powerpoint/2010/main" val="354073727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29</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2996861" y="3396293"/>
            <a:ext cx="3005951" cy="400110"/>
          </a:xfrm>
          <a:prstGeom prst="rect">
            <a:avLst/>
          </a:prstGeom>
          <a:noFill/>
        </p:spPr>
        <p:txBody>
          <a:bodyPr wrap="none" rtlCol="0">
            <a:spAutoFit/>
          </a:bodyPr>
          <a:lstStyle/>
          <a:p>
            <a:r>
              <a:rPr lang="en-US" sz="2000" b="1" dirty="0" smtClean="0">
                <a:solidFill>
                  <a:srgbClr val="3366FF"/>
                </a:solidFill>
              </a:rPr>
              <a:t>bytes in flight growing</a:t>
            </a:r>
            <a:endParaRPr lang="en-US" sz="2000" b="1" dirty="0">
              <a:solidFill>
                <a:srgbClr val="3366FF"/>
              </a:solidFill>
            </a:endParaRPr>
          </a:p>
        </p:txBody>
      </p:sp>
      <p:cxnSp>
        <p:nvCxnSpPr>
          <p:cNvPr id="6" name="Straight Arrow Connector 5"/>
          <p:cNvCxnSpPr/>
          <p:nvPr/>
        </p:nvCxnSpPr>
        <p:spPr>
          <a:xfrm>
            <a:off x="4580919" y="4052373"/>
            <a:ext cx="0" cy="542219"/>
          </a:xfrm>
          <a:prstGeom prst="straightConnector1">
            <a:avLst/>
          </a:prstGeom>
          <a:ln w="60325" cmpd="sng">
            <a:solidFill>
              <a:srgbClr val="FF66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053945" y="3881146"/>
            <a:ext cx="1469890" cy="1327010"/>
          </a:xfrm>
          <a:prstGeom prst="straightConnector1">
            <a:avLst/>
          </a:prstGeom>
          <a:ln w="60325" cmpd="sng">
            <a:solidFill>
              <a:srgbClr val="FF6600"/>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1765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195" y="1481328"/>
            <a:ext cx="8835837" cy="4525963"/>
          </a:xfrm>
        </p:spPr>
        <p:txBody>
          <a:bodyPr>
            <a:normAutofit/>
          </a:bodyPr>
          <a:lstStyle/>
          <a:p>
            <a:r>
              <a:rPr lang="en-US" b="1" i="1" dirty="0" smtClean="0">
                <a:solidFill>
                  <a:srgbClr val="3366FF"/>
                </a:solidFill>
              </a:rPr>
              <a:t>Performance</a:t>
            </a:r>
            <a:r>
              <a:rPr lang="en-US" dirty="0" smtClean="0">
                <a:solidFill>
                  <a:srgbClr val="3366FF"/>
                </a:solidFill>
              </a:rPr>
              <a:t> </a:t>
            </a:r>
            <a:r>
              <a:rPr lang="en-US" dirty="0" smtClean="0"/>
              <a:t>and </a:t>
            </a:r>
            <a:r>
              <a:rPr lang="en-US" b="1" i="1" dirty="0" smtClean="0">
                <a:solidFill>
                  <a:srgbClr val="3366FF"/>
                </a:solidFill>
              </a:rPr>
              <a:t>power</a:t>
            </a:r>
            <a:r>
              <a:rPr lang="en-US" dirty="0" smtClean="0">
                <a:solidFill>
                  <a:srgbClr val="3366FF"/>
                </a:solidFill>
              </a:rPr>
              <a:t> </a:t>
            </a:r>
            <a:r>
              <a:rPr lang="en-US" dirty="0" smtClean="0"/>
              <a:t>characteristics of cellular networks and smartphone applications are not well studied</a:t>
            </a:r>
          </a:p>
          <a:p>
            <a:pPr lvl="1"/>
            <a:r>
              <a:rPr lang="en-US" dirty="0" smtClean="0"/>
              <a:t>especially for the new LTE networks</a:t>
            </a:r>
          </a:p>
          <a:p>
            <a:r>
              <a:rPr lang="en-US" dirty="0" smtClean="0"/>
              <a:t>Many smartphone applications are not well designed with inefficient use of network, radio and power resources</a:t>
            </a:r>
          </a:p>
          <a:p>
            <a:pPr lvl="1"/>
            <a:r>
              <a:rPr lang="en-US" dirty="0"/>
              <a:t>mainly </a:t>
            </a:r>
            <a:r>
              <a:rPr lang="en-US" dirty="0" smtClean="0"/>
              <a:t>due to the unawareness </a:t>
            </a:r>
            <a:r>
              <a:rPr lang="en-US" dirty="0"/>
              <a:t>of the cellular specific </a:t>
            </a:r>
            <a:r>
              <a:rPr lang="en-US" dirty="0" smtClean="0"/>
              <a:t>characteristics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3</a:t>
            </a:fld>
            <a:endParaRPr lang="en-US"/>
          </a:p>
        </p:txBody>
      </p:sp>
      <p:sp>
        <p:nvSpPr>
          <p:cNvPr id="2" name="Title 1"/>
          <p:cNvSpPr>
            <a:spLocks noGrp="1"/>
          </p:cNvSpPr>
          <p:nvPr>
            <p:ph type="title"/>
          </p:nvPr>
        </p:nvSpPr>
        <p:spPr/>
        <p:txBody>
          <a:bodyPr/>
          <a:lstStyle/>
          <a:p>
            <a:r>
              <a:rPr lang="en-US" dirty="0" smtClean="0"/>
              <a:t>Key Motivations</a:t>
            </a:r>
            <a:endParaRPr lang="en-US" dirty="0"/>
          </a:p>
        </p:txBody>
      </p:sp>
    </p:spTree>
    <p:extLst>
      <p:ext uri="{BB962C8B-B14F-4D97-AF65-F5344CB8AC3E}">
        <p14:creationId xmlns:p14="http://schemas.microsoft.com/office/powerpoint/2010/main" val="4051799199"/>
      </p:ext>
    </p:extLst>
  </p:cSld>
  <p:clrMapOvr>
    <a:masterClrMapping/>
  </p:clrMapOvr>
  <mc:AlternateContent xmlns:mc="http://schemas.openxmlformats.org/markup-compatibility/2006">
    <mc:Choice xmlns:p14="http://schemas.microsoft.com/office/powerpoint/2010/main" Requires="p14">
      <p:transition spd="slow" p14:dur="2000" advTm="436"/>
    </mc:Choice>
    <mc:Fallback>
      <p:transition xmlns:p14="http://schemas.microsoft.com/office/powerpoint/2010/main" spd="slow" advTm="436"/>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30</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1562497" cy="400110"/>
          </a:xfrm>
          <a:prstGeom prst="rect">
            <a:avLst/>
          </a:prstGeom>
          <a:noFill/>
        </p:spPr>
        <p:txBody>
          <a:bodyPr wrap="none" rtlCol="0">
            <a:spAutoFit/>
          </a:bodyPr>
          <a:lstStyle/>
          <a:p>
            <a:r>
              <a:rPr lang="en-US" sz="2000" b="1" dirty="0" smtClean="0">
                <a:solidFill>
                  <a:srgbClr val="DA1F28"/>
                </a:solidFill>
              </a:rPr>
              <a:t>Packet loss</a:t>
            </a:r>
            <a:endParaRPr lang="en-US" sz="2000" b="1" dirty="0">
              <a:solidFill>
                <a:srgbClr val="DA1F28"/>
              </a:solidFill>
            </a:endParaRPr>
          </a:p>
        </p:txBody>
      </p:sp>
      <p:cxnSp>
        <p:nvCxnSpPr>
          <p:cNvPr id="6" name="Straight Arrow Connector 5"/>
          <p:cNvCxnSpPr/>
          <p:nvPr/>
        </p:nvCxnSpPr>
        <p:spPr>
          <a:xfrm>
            <a:off x="4566648" y="3510154"/>
            <a:ext cx="0"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82320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31</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2617849" cy="400110"/>
          </a:xfrm>
          <a:prstGeom prst="rect">
            <a:avLst/>
          </a:prstGeom>
          <a:noFill/>
        </p:spPr>
        <p:txBody>
          <a:bodyPr wrap="none" rtlCol="0">
            <a:spAutoFit/>
          </a:bodyPr>
          <a:lstStyle/>
          <a:p>
            <a:r>
              <a:rPr lang="en-US" sz="2000" b="1" dirty="0" smtClean="0">
                <a:solidFill>
                  <a:srgbClr val="DA1F28"/>
                </a:solidFill>
              </a:rPr>
              <a:t>Fast retransmission</a:t>
            </a:r>
            <a:endParaRPr lang="en-US" sz="2000" b="1" dirty="0">
              <a:solidFill>
                <a:srgbClr val="DA1F28"/>
              </a:solidFill>
            </a:endParaRPr>
          </a:p>
        </p:txBody>
      </p:sp>
      <p:cxnSp>
        <p:nvCxnSpPr>
          <p:cNvPr id="6" name="Straight Arrow Connector 5"/>
          <p:cNvCxnSpPr/>
          <p:nvPr/>
        </p:nvCxnSpPr>
        <p:spPr>
          <a:xfrm flipH="1">
            <a:off x="4595190" y="3510154"/>
            <a:ext cx="285416"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7200" y="1448114"/>
            <a:ext cx="8250977" cy="707886"/>
          </a:xfrm>
          <a:prstGeom prst="rect">
            <a:avLst/>
          </a:prstGeom>
          <a:noFill/>
        </p:spPr>
        <p:txBody>
          <a:bodyPr wrap="none" rtlCol="0">
            <a:spAutoFit/>
          </a:bodyPr>
          <a:lstStyle/>
          <a:p>
            <a:r>
              <a:rPr lang="en-US" sz="2000" b="1" dirty="0">
                <a:solidFill>
                  <a:srgbClr val="3366FF"/>
                </a:solidFill>
              </a:rPr>
              <a:t>Fast retransmission allows TCP to directly send the lost </a:t>
            </a:r>
            <a:r>
              <a:rPr lang="en-US" sz="2000" b="1" dirty="0" smtClean="0">
                <a:solidFill>
                  <a:srgbClr val="3366FF"/>
                </a:solidFill>
              </a:rPr>
              <a:t>segment </a:t>
            </a:r>
          </a:p>
          <a:p>
            <a:r>
              <a:rPr lang="en-US" sz="2000" b="1" dirty="0" smtClean="0">
                <a:solidFill>
                  <a:srgbClr val="3366FF"/>
                </a:solidFill>
              </a:rPr>
              <a:t>to </a:t>
            </a:r>
            <a:r>
              <a:rPr lang="en-US" sz="2000" b="1" dirty="0">
                <a:solidFill>
                  <a:srgbClr val="3366FF"/>
                </a:solidFill>
              </a:rPr>
              <a:t>the receiver possibly preventing retransmission </a:t>
            </a:r>
            <a:r>
              <a:rPr lang="en-US" sz="2000" b="1" dirty="0" smtClean="0">
                <a:solidFill>
                  <a:srgbClr val="3366FF"/>
                </a:solidFill>
              </a:rPr>
              <a:t>timeout</a:t>
            </a:r>
            <a:endParaRPr lang="en-US" sz="2000" b="1" dirty="0">
              <a:solidFill>
                <a:srgbClr val="3366FF"/>
              </a:solidFill>
            </a:endParaRPr>
          </a:p>
        </p:txBody>
      </p:sp>
    </p:spTree>
    <p:extLst>
      <p:ext uri="{BB962C8B-B14F-4D97-AF65-F5344CB8AC3E}">
        <p14:creationId xmlns:p14="http://schemas.microsoft.com/office/powerpoint/2010/main" val="269771759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32</a:t>
            </a:fld>
            <a:endParaRPr lang="en-US"/>
          </a:p>
        </p:txBody>
      </p:sp>
      <p:sp>
        <p:nvSpPr>
          <p:cNvPr id="4" name="Title 3"/>
          <p:cNvSpPr>
            <a:spLocks noGrp="1"/>
          </p:cNvSpPr>
          <p:nvPr>
            <p:ph type="title"/>
          </p:nvPr>
        </p:nvSpPr>
        <p:spPr>
          <a:xfrm>
            <a:off x="171250" y="0"/>
            <a:ext cx="8515550" cy="1134838"/>
          </a:xfrm>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31536" y="2824666"/>
            <a:ext cx="1727306" cy="707886"/>
          </a:xfrm>
          <a:prstGeom prst="rect">
            <a:avLst/>
          </a:prstGeom>
          <a:noFill/>
        </p:spPr>
        <p:txBody>
          <a:bodyPr wrap="none" rtlCol="0">
            <a:spAutoFit/>
          </a:bodyPr>
          <a:lstStyle/>
          <a:p>
            <a:r>
              <a:rPr lang="en-US" sz="2000" b="1" dirty="0" smtClean="0">
                <a:solidFill>
                  <a:srgbClr val="DA1F28"/>
                </a:solidFill>
              </a:rPr>
              <a:t>RTT: 262ms</a:t>
            </a:r>
          </a:p>
          <a:p>
            <a:r>
              <a:rPr lang="en-US" sz="2000" b="1" dirty="0" smtClean="0">
                <a:solidFill>
                  <a:srgbClr val="DA1F28"/>
                </a:solidFill>
              </a:rPr>
              <a:t>RTO: 290ms</a:t>
            </a:r>
            <a:endParaRPr lang="en-US" sz="2000" b="1" dirty="0">
              <a:solidFill>
                <a:srgbClr val="DA1F28"/>
              </a:solidFill>
            </a:endParaRPr>
          </a:p>
        </p:txBody>
      </p:sp>
      <p:cxnSp>
        <p:nvCxnSpPr>
          <p:cNvPr id="6" name="Straight Arrow Connector 5"/>
          <p:cNvCxnSpPr/>
          <p:nvPr/>
        </p:nvCxnSpPr>
        <p:spPr>
          <a:xfrm>
            <a:off x="4595190"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256962"/>
            <a:ext cx="9179306" cy="707886"/>
          </a:xfrm>
          <a:prstGeom prst="rect">
            <a:avLst/>
          </a:prstGeom>
          <a:noFill/>
        </p:spPr>
        <p:txBody>
          <a:bodyPr wrap="square" rtlCol="0">
            <a:spAutoFit/>
          </a:bodyPr>
          <a:lstStyle/>
          <a:p>
            <a:r>
              <a:rPr lang="en-US" sz="2000" b="1" dirty="0" smtClean="0">
                <a:solidFill>
                  <a:srgbClr val="3366FF"/>
                </a:solidFill>
              </a:rPr>
              <a:t>TCP uses RTT estimate to update retransmission timeout (RTO)</a:t>
            </a:r>
          </a:p>
          <a:p>
            <a:r>
              <a:rPr lang="en-US" sz="2000" b="1" dirty="0" smtClean="0">
                <a:solidFill>
                  <a:srgbClr val="3366FF"/>
                </a:solidFill>
              </a:rPr>
              <a:t>However, TCP does </a:t>
            </a:r>
            <a:r>
              <a:rPr lang="en-US" sz="2000" b="1" dirty="0" smtClean="0">
                <a:solidFill>
                  <a:srgbClr val="DA1F28"/>
                </a:solidFill>
              </a:rPr>
              <a:t>not</a:t>
            </a:r>
            <a:r>
              <a:rPr lang="en-US" sz="2000" b="1" dirty="0" smtClean="0">
                <a:solidFill>
                  <a:srgbClr val="3366FF"/>
                </a:solidFill>
              </a:rPr>
              <a:t> update RTO based on duplicate ACKs</a:t>
            </a:r>
            <a:endParaRPr lang="en-US" sz="2000" b="1" dirty="0">
              <a:solidFill>
                <a:srgbClr val="3366FF"/>
              </a:solidFill>
            </a:endParaRPr>
          </a:p>
        </p:txBody>
      </p:sp>
      <p:sp>
        <p:nvSpPr>
          <p:cNvPr id="10" name="Right Brace 9"/>
          <p:cNvSpPr/>
          <p:nvPr/>
        </p:nvSpPr>
        <p:spPr>
          <a:xfrm rot="5400000">
            <a:off x="4705788" y="4448366"/>
            <a:ext cx="349633" cy="570831"/>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3999461" y="4875792"/>
            <a:ext cx="1903085" cy="369332"/>
          </a:xfrm>
          <a:prstGeom prst="rect">
            <a:avLst/>
          </a:prstGeom>
          <a:noFill/>
        </p:spPr>
        <p:txBody>
          <a:bodyPr wrap="none" rtlCol="0">
            <a:spAutoFit/>
          </a:bodyPr>
          <a:lstStyle/>
          <a:p>
            <a:r>
              <a:rPr lang="en-US" b="1" dirty="0" smtClean="0">
                <a:solidFill>
                  <a:srgbClr val="DA1F28"/>
                </a:solidFill>
              </a:rPr>
              <a:t>Duplicate ACKs</a:t>
            </a:r>
            <a:endParaRPr lang="en-US" b="1" dirty="0">
              <a:solidFill>
                <a:srgbClr val="DA1F28"/>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4250754932"/>
              </p:ext>
            </p:extLst>
          </p:nvPr>
        </p:nvGraphicFramePr>
        <p:xfrm>
          <a:off x="2954468" y="1964848"/>
          <a:ext cx="3558359" cy="382303"/>
        </p:xfrm>
        <a:graphic>
          <a:graphicData uri="http://schemas.openxmlformats.org/presentationml/2006/ole">
            <mc:AlternateContent xmlns:mc="http://schemas.openxmlformats.org/markup-compatibility/2006">
              <mc:Choice xmlns:v="urn:schemas-microsoft-com:vml" Requires="v">
                <p:oleObj spid="_x0000_s3083" name="Equation" r:id="rId5" imgW="1536700" imgH="165100" progId="Equation.3">
                  <p:embed/>
                </p:oleObj>
              </mc:Choice>
              <mc:Fallback>
                <p:oleObj name="Equation" r:id="rId5" imgW="1536700" imgH="165100" progId="Equation.3">
                  <p:embed/>
                  <p:pic>
                    <p:nvPicPr>
                      <p:cNvPr id="0" name=""/>
                      <p:cNvPicPr/>
                      <p:nvPr/>
                    </p:nvPicPr>
                    <p:blipFill>
                      <a:blip r:embed="rId6"/>
                      <a:stretch>
                        <a:fillRect/>
                      </a:stretch>
                    </p:blipFill>
                    <p:spPr>
                      <a:xfrm>
                        <a:off x="2954468" y="1964848"/>
                        <a:ext cx="3558359" cy="382303"/>
                      </a:xfrm>
                      <a:prstGeom prst="rect">
                        <a:avLst/>
                      </a:prstGeom>
                    </p:spPr>
                  </p:pic>
                </p:oleObj>
              </mc:Fallback>
            </mc:AlternateContent>
          </a:graphicData>
        </a:graphic>
      </p:graphicFrame>
    </p:spTree>
    <p:extLst>
      <p:ext uri="{BB962C8B-B14F-4D97-AF65-F5344CB8AC3E}">
        <p14:creationId xmlns:p14="http://schemas.microsoft.com/office/powerpoint/2010/main" val="198132089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33</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438714" y="2553556"/>
            <a:ext cx="2769508" cy="1015663"/>
          </a:xfrm>
          <a:prstGeom prst="rect">
            <a:avLst/>
          </a:prstGeom>
          <a:noFill/>
        </p:spPr>
        <p:txBody>
          <a:bodyPr wrap="none" rtlCol="0">
            <a:spAutoFit/>
          </a:bodyPr>
          <a:lstStyle/>
          <a:p>
            <a:r>
              <a:rPr lang="en-US" sz="2000" b="1" dirty="0" smtClean="0">
                <a:solidFill>
                  <a:srgbClr val="DA1F28"/>
                </a:solidFill>
              </a:rPr>
              <a:t>RTT: 356ms</a:t>
            </a:r>
          </a:p>
          <a:p>
            <a:r>
              <a:rPr lang="en-US" sz="2000" b="1" dirty="0" smtClean="0">
                <a:solidFill>
                  <a:srgbClr val="DA1F28"/>
                </a:solidFill>
              </a:rPr>
              <a:t>RTO: 290ms</a:t>
            </a:r>
          </a:p>
          <a:p>
            <a:r>
              <a:rPr lang="en-US" sz="2000" b="1" dirty="0" smtClean="0">
                <a:solidFill>
                  <a:srgbClr val="DA1F28"/>
                </a:solidFill>
              </a:rPr>
              <a:t>RTT &gt; RTO, timeout!</a:t>
            </a:r>
            <a:endParaRPr lang="en-US" sz="2000" b="1" dirty="0">
              <a:solidFill>
                <a:srgbClr val="DA1F28"/>
              </a:solidFill>
            </a:endParaRPr>
          </a:p>
        </p:txBody>
      </p:sp>
      <p:cxnSp>
        <p:nvCxnSpPr>
          <p:cNvPr id="6" name="Straight Arrow Connector 5"/>
          <p:cNvCxnSpPr/>
          <p:nvPr/>
        </p:nvCxnSpPr>
        <p:spPr>
          <a:xfrm>
            <a:off x="5123207"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448114"/>
            <a:ext cx="9179306" cy="707886"/>
          </a:xfrm>
          <a:prstGeom prst="rect">
            <a:avLst/>
          </a:prstGeom>
          <a:noFill/>
        </p:spPr>
        <p:txBody>
          <a:bodyPr wrap="square" rtlCol="0">
            <a:spAutoFit/>
          </a:bodyPr>
          <a:lstStyle/>
          <a:p>
            <a:r>
              <a:rPr lang="en-US" sz="2000" b="1" dirty="0" smtClean="0">
                <a:solidFill>
                  <a:srgbClr val="3366FF"/>
                </a:solidFill>
              </a:rPr>
              <a:t>Retransmission timeout happens</a:t>
            </a:r>
            <a:r>
              <a:rPr lang="en-US" sz="2000" b="1" dirty="0">
                <a:solidFill>
                  <a:srgbClr val="3366FF"/>
                </a:solidFill>
              </a:rPr>
              <a:t>, the congestion window </a:t>
            </a:r>
            <a:r>
              <a:rPr lang="en-US" sz="2000" b="1" dirty="0" smtClean="0">
                <a:solidFill>
                  <a:srgbClr val="3366FF"/>
                </a:solidFill>
              </a:rPr>
              <a:t>drops </a:t>
            </a:r>
            <a:r>
              <a:rPr lang="en-US" sz="2000" b="1" dirty="0">
                <a:solidFill>
                  <a:srgbClr val="3366FF"/>
                </a:solidFill>
              </a:rPr>
              <a:t>to 1 segment, triggering slow start, </a:t>
            </a:r>
            <a:r>
              <a:rPr lang="en-US" sz="2000" b="1" dirty="0" smtClean="0">
                <a:solidFill>
                  <a:srgbClr val="3366FF"/>
                </a:solidFill>
              </a:rPr>
              <a:t>hurting </a:t>
            </a:r>
            <a:r>
              <a:rPr lang="en-US" sz="2000" b="1" dirty="0">
                <a:solidFill>
                  <a:srgbClr val="3366FF"/>
                </a:solidFill>
              </a:rPr>
              <a:t>TCP </a:t>
            </a:r>
            <a:r>
              <a:rPr lang="en-US" sz="2000" b="1" dirty="0" smtClean="0">
                <a:solidFill>
                  <a:srgbClr val="3366FF"/>
                </a:solidFill>
              </a:rPr>
              <a:t>performance</a:t>
            </a:r>
            <a:endParaRPr lang="en-US" sz="2000" b="1" dirty="0">
              <a:solidFill>
                <a:srgbClr val="3366FF"/>
              </a:solidFill>
            </a:endParaRPr>
          </a:p>
        </p:txBody>
      </p:sp>
      <p:sp>
        <p:nvSpPr>
          <p:cNvPr id="11" name="TextBox 10"/>
          <p:cNvSpPr txBox="1"/>
          <p:nvPr/>
        </p:nvSpPr>
        <p:spPr>
          <a:xfrm>
            <a:off x="4877898" y="4544785"/>
            <a:ext cx="1287532" cy="369332"/>
          </a:xfrm>
          <a:prstGeom prst="rect">
            <a:avLst/>
          </a:prstGeom>
          <a:noFill/>
        </p:spPr>
        <p:txBody>
          <a:bodyPr wrap="none" rtlCol="0">
            <a:spAutoFit/>
          </a:bodyPr>
          <a:lstStyle/>
          <a:p>
            <a:r>
              <a:rPr lang="en-US" b="1" dirty="0" smtClean="0">
                <a:solidFill>
                  <a:srgbClr val="DA1F28"/>
                </a:solidFill>
              </a:rPr>
              <a:t>Slow start</a:t>
            </a:r>
            <a:endParaRPr lang="en-US" b="1" dirty="0">
              <a:solidFill>
                <a:srgbClr val="DA1F28"/>
              </a:solidFill>
            </a:endParaRPr>
          </a:p>
        </p:txBody>
      </p:sp>
      <p:sp>
        <p:nvSpPr>
          <p:cNvPr id="12" name="Right Brace 11"/>
          <p:cNvSpPr/>
          <p:nvPr/>
        </p:nvSpPr>
        <p:spPr>
          <a:xfrm rot="5400000">
            <a:off x="5333701" y="4056008"/>
            <a:ext cx="349633" cy="684998"/>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9022548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For </a:t>
            </a:r>
            <a:r>
              <a:rPr lang="en-US" dirty="0"/>
              <a:t>all the large TCP flows </a:t>
            </a:r>
            <a:r>
              <a:rPr lang="en-US" dirty="0" smtClean="0"/>
              <a:t>with ≥ 1 packet loss, </a:t>
            </a:r>
            <a:r>
              <a:rPr lang="en-US" dirty="0" smtClean="0">
                <a:solidFill>
                  <a:srgbClr val="DA1F28"/>
                </a:solidFill>
              </a:rPr>
              <a:t>20%</a:t>
            </a:r>
            <a:r>
              <a:rPr lang="en-US" dirty="0" smtClean="0"/>
              <a:t> </a:t>
            </a:r>
            <a:r>
              <a:rPr lang="en-US" dirty="0"/>
              <a:t>of them suffer from the slow start problem, which consists of </a:t>
            </a:r>
            <a:r>
              <a:rPr lang="en-US" dirty="0" smtClean="0">
                <a:solidFill>
                  <a:srgbClr val="DA1F28"/>
                </a:solidFill>
              </a:rPr>
              <a:t>12.3 </a:t>
            </a:r>
            <a:r>
              <a:rPr lang="en-US" dirty="0" smtClean="0"/>
              <a:t>% </a:t>
            </a:r>
            <a:r>
              <a:rPr lang="en-US" dirty="0"/>
              <a:t>of all large TCP </a:t>
            </a:r>
            <a:r>
              <a:rPr lang="en-US" dirty="0" smtClean="0"/>
              <a:t>flows</a:t>
            </a:r>
          </a:p>
          <a:p>
            <a:r>
              <a:rPr lang="en-US" dirty="0" smtClean="0"/>
              <a:t>In </a:t>
            </a:r>
            <a:r>
              <a:rPr lang="en-US" dirty="0"/>
              <a:t>one case, a </a:t>
            </a:r>
            <a:r>
              <a:rPr lang="en-US" dirty="0" smtClean="0"/>
              <a:t>3-minute </a:t>
            </a:r>
            <a:r>
              <a:rPr lang="en-US" dirty="0"/>
              <a:t>flow even experience 50 slow starts, resulting in an average throughput of only </a:t>
            </a:r>
            <a:r>
              <a:rPr lang="en-US" dirty="0" smtClean="0">
                <a:solidFill>
                  <a:srgbClr val="DA1F28"/>
                </a:solidFill>
              </a:rPr>
              <a:t>2.8Mbps</a:t>
            </a:r>
            <a:r>
              <a:rPr lang="en-US" dirty="0"/>
              <a:t>, while the estimated bandwidth actually larger than </a:t>
            </a:r>
            <a:r>
              <a:rPr lang="en-US" dirty="0" smtClean="0">
                <a:solidFill>
                  <a:srgbClr val="DA1F28"/>
                </a:solidFill>
              </a:rPr>
              <a:t>10Mbps</a:t>
            </a:r>
            <a:endParaRPr lang="en-US" dirty="0">
              <a:solidFill>
                <a:srgbClr val="DA1F28"/>
              </a:solidFill>
            </a:endParaRP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34</a:t>
            </a:fld>
            <a:endParaRPr lang="en-US"/>
          </a:p>
        </p:txBody>
      </p:sp>
      <p:sp>
        <p:nvSpPr>
          <p:cNvPr id="4" name="Title 3"/>
          <p:cNvSpPr>
            <a:spLocks noGrp="1"/>
          </p:cNvSpPr>
          <p:nvPr>
            <p:ph type="title"/>
          </p:nvPr>
        </p:nvSpPr>
        <p:spPr/>
        <p:txBody>
          <a:bodyPr>
            <a:normAutofit fontScale="90000"/>
          </a:bodyPr>
          <a:lstStyle/>
          <a:p>
            <a:r>
              <a:rPr lang="en-US" dirty="0" smtClean="0"/>
              <a:t>Prevalence of the slow-start problem</a:t>
            </a:r>
            <a:endParaRPr lang="en-US" dirty="0"/>
          </a:p>
        </p:txBody>
      </p:sp>
    </p:spTree>
    <p:extLst>
      <p:ext uri="{BB962C8B-B14F-4D97-AF65-F5344CB8AC3E}">
        <p14:creationId xmlns:p14="http://schemas.microsoft.com/office/powerpoint/2010/main" val="319247303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Import for understanding </a:t>
            </a:r>
            <a:r>
              <a:rPr lang="en-US" dirty="0"/>
              <a:t>the network utilization efficiency of </a:t>
            </a:r>
            <a:r>
              <a:rPr lang="en-US" dirty="0" smtClean="0"/>
              <a:t>mobile applications</a:t>
            </a:r>
          </a:p>
          <a:p>
            <a:endParaRPr lang="en-US" dirty="0" smtClean="0"/>
          </a:p>
          <a:p>
            <a:r>
              <a:rPr lang="en-US" dirty="0" smtClean="0"/>
              <a:t>Active probing methods do not apply since the network condition is highly variable and it is impossible to launch measurement for all users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35</a:t>
            </a:fld>
            <a:endParaRPr lang="en-US"/>
          </a:p>
        </p:txBody>
      </p:sp>
      <p:sp>
        <p:nvSpPr>
          <p:cNvPr id="4" name="Title 3"/>
          <p:cNvSpPr>
            <a:spLocks noGrp="1"/>
          </p:cNvSpPr>
          <p:nvPr>
            <p:ph type="title"/>
          </p:nvPr>
        </p:nvSpPr>
        <p:spPr>
          <a:xfrm>
            <a:off x="156980" y="274638"/>
            <a:ext cx="8987020" cy="1143000"/>
          </a:xfrm>
        </p:spPr>
        <p:txBody>
          <a:bodyPr>
            <a:normAutofit fontScale="90000"/>
          </a:bodyPr>
          <a:lstStyle/>
          <a:p>
            <a:r>
              <a:rPr lang="en-US" dirty="0" smtClean="0"/>
              <a:t>Passive bandwidth estimation algorithm based on server-side traces</a:t>
            </a:r>
            <a:endParaRPr lang="en-US" dirty="0"/>
          </a:p>
        </p:txBody>
      </p:sp>
    </p:spTree>
    <p:extLst>
      <p:ext uri="{BB962C8B-B14F-4D97-AF65-F5344CB8AC3E}">
        <p14:creationId xmlns:p14="http://schemas.microsoft.com/office/powerpoint/2010/main" val="224551294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0" y="1417638"/>
            <a:ext cx="8229600" cy="4525962"/>
          </a:xfrm>
        </p:spPr>
      </p:pic>
      <p:sp>
        <p:nvSpPr>
          <p:cNvPr id="3" name="Slide Number Placeholder 2"/>
          <p:cNvSpPr>
            <a:spLocks noGrp="1"/>
          </p:cNvSpPr>
          <p:nvPr>
            <p:ph type="sldNum" sz="quarter" idx="12"/>
          </p:nvPr>
        </p:nvSpPr>
        <p:spPr/>
        <p:txBody>
          <a:bodyPr/>
          <a:lstStyle/>
          <a:p>
            <a:fld id="{D7E63A33-8271-4DD0-9C48-789913D7C115}" type="slidenum">
              <a:rPr lang="en-US" smtClean="0"/>
              <a:pPr/>
              <a:t>36</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6" name="TextBox 5"/>
          <p:cNvSpPr txBox="1"/>
          <p:nvPr/>
        </p:nvSpPr>
        <p:spPr>
          <a:xfrm>
            <a:off x="2625823" y="6007100"/>
            <a:ext cx="3927427" cy="461665"/>
          </a:xfrm>
          <a:prstGeom prst="rect">
            <a:avLst/>
          </a:prstGeom>
          <a:noFill/>
        </p:spPr>
        <p:txBody>
          <a:bodyPr wrap="none" rtlCol="0">
            <a:spAutoFit/>
          </a:bodyPr>
          <a:lstStyle/>
          <a:p>
            <a:r>
              <a:rPr lang="en-US" sz="2400" dirty="0">
                <a:solidFill>
                  <a:srgbClr val="0000FF"/>
                </a:solidFill>
              </a:rPr>
              <a:t>Typical TCP data transfer </a:t>
            </a:r>
            <a:endParaRPr lang="en-US" sz="2400" dirty="0">
              <a:solidFill>
                <a:srgbClr val="0000FF"/>
              </a:solidFill>
            </a:endParaRPr>
          </a:p>
        </p:txBody>
      </p:sp>
    </p:spTree>
    <p:extLst>
      <p:ext uri="{BB962C8B-B14F-4D97-AF65-F5344CB8AC3E}">
        <p14:creationId xmlns:p14="http://schemas.microsoft.com/office/powerpoint/2010/main" val="50838226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37</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31373" cy="1015663"/>
          </a:xfrm>
          <a:prstGeom prst="rect">
            <a:avLst/>
          </a:prstGeom>
          <a:noFill/>
        </p:spPr>
        <p:txBody>
          <a:bodyPr wrap="none" rtlCol="0">
            <a:spAutoFit/>
          </a:bodyPr>
          <a:lstStyle/>
          <a:p>
            <a:r>
              <a:rPr lang="en-US" sz="2000" dirty="0" smtClean="0"/>
              <a:t>Assume packet size is S,</a:t>
            </a:r>
          </a:p>
          <a:p>
            <a:r>
              <a:rPr lang="en-US" sz="2000" dirty="0" smtClean="0"/>
              <a:t>sending rate between </a:t>
            </a:r>
          </a:p>
          <a:p>
            <a:r>
              <a:rPr lang="en-US" sz="2000" dirty="0" smtClean="0"/>
              <a:t>t</a:t>
            </a:r>
            <a:r>
              <a:rPr lang="en-US" sz="2000" baseline="-25000" dirty="0" smtClean="0"/>
              <a:t>0</a:t>
            </a:r>
            <a:r>
              <a:rPr lang="en-US" sz="2000" dirty="0" smtClean="0"/>
              <a:t> and t</a:t>
            </a:r>
            <a:r>
              <a:rPr lang="en-US" sz="2000" baseline="-25000" dirty="0" smtClean="0"/>
              <a:t>4</a:t>
            </a:r>
            <a:r>
              <a:rPr lang="en-US" sz="2000" dirty="0" smtClean="0"/>
              <a:t> is</a:t>
            </a:r>
            <a:endParaRPr lang="en-US" sz="2000" dirty="0"/>
          </a:p>
        </p:txBody>
      </p:sp>
      <p:pic>
        <p:nvPicPr>
          <p:cNvPr id="8" name="Picture 7" descr="Screen Shot 2013-04-17 at 12.29.4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598" y="3560962"/>
            <a:ext cx="2731716" cy="1319008"/>
          </a:xfrm>
          <a:prstGeom prst="rect">
            <a:avLst/>
          </a:prstGeom>
        </p:spPr>
      </p:pic>
    </p:spTree>
    <p:extLst>
      <p:ext uri="{BB962C8B-B14F-4D97-AF65-F5344CB8AC3E}">
        <p14:creationId xmlns:p14="http://schemas.microsoft.com/office/powerpoint/2010/main" val="365873526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38</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017598" cy="1015663"/>
          </a:xfrm>
          <a:prstGeom prst="rect">
            <a:avLst/>
          </a:prstGeom>
          <a:noFill/>
        </p:spPr>
        <p:txBody>
          <a:bodyPr wrap="none" rtlCol="0">
            <a:spAutoFit/>
          </a:bodyPr>
          <a:lstStyle/>
          <a:p>
            <a:r>
              <a:rPr lang="en-US" sz="2000" dirty="0" smtClean="0"/>
              <a:t>From UE’s </a:t>
            </a:r>
            <a:r>
              <a:rPr lang="en-US" sz="2000" dirty="0"/>
              <a:t>perspective, </a:t>
            </a:r>
            <a:endParaRPr lang="en-US" sz="2000" dirty="0" smtClean="0"/>
          </a:p>
          <a:p>
            <a:r>
              <a:rPr lang="en-US" sz="2000" dirty="0" smtClean="0"/>
              <a:t>the </a:t>
            </a:r>
            <a:r>
              <a:rPr lang="en-US" sz="2000" dirty="0"/>
              <a:t>receiving rate for </a:t>
            </a:r>
            <a:endParaRPr lang="en-US" sz="2000" dirty="0" smtClean="0"/>
          </a:p>
          <a:p>
            <a:r>
              <a:rPr lang="en-US" sz="2000" dirty="0" smtClean="0"/>
              <a:t>these </a:t>
            </a:r>
            <a:r>
              <a:rPr lang="en-US" sz="2000" dirty="0"/>
              <a:t>n − 2 packets is </a:t>
            </a:r>
            <a:endParaRPr lang="en-US" sz="2000" dirty="0"/>
          </a:p>
        </p:txBody>
      </p:sp>
      <p:pic>
        <p:nvPicPr>
          <p:cNvPr id="9" name="Picture 8" descr="Screen Shot 2013-04-17 at 12.29.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3619" y="3581731"/>
            <a:ext cx="2743867" cy="1219497"/>
          </a:xfrm>
          <a:prstGeom prst="rect">
            <a:avLst/>
          </a:prstGeom>
        </p:spPr>
      </p:pic>
    </p:spTree>
    <p:extLst>
      <p:ext uri="{BB962C8B-B14F-4D97-AF65-F5344CB8AC3E}">
        <p14:creationId xmlns:p14="http://schemas.microsoft.com/office/powerpoint/2010/main" val="264716412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39</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91736" cy="1323439"/>
          </a:xfrm>
          <a:prstGeom prst="rect">
            <a:avLst/>
          </a:prstGeom>
          <a:noFill/>
        </p:spPr>
        <p:txBody>
          <a:bodyPr wrap="none" rtlCol="0">
            <a:spAutoFit/>
          </a:bodyPr>
          <a:lstStyle/>
          <a:p>
            <a:r>
              <a:rPr lang="en-US" sz="2000" dirty="0" smtClean="0"/>
              <a:t>Typically</a:t>
            </a:r>
            <a:r>
              <a:rPr lang="en-US" sz="2000" dirty="0"/>
              <a:t>, t</a:t>
            </a:r>
            <a:r>
              <a:rPr lang="en-US" sz="2000" baseline="-25000" dirty="0"/>
              <a:t>2</a:t>
            </a:r>
            <a:r>
              <a:rPr lang="en-US" sz="2000" dirty="0"/>
              <a:t> is very </a:t>
            </a:r>
            <a:r>
              <a:rPr lang="en-US" sz="2000" dirty="0" smtClean="0"/>
              <a:t>close</a:t>
            </a:r>
          </a:p>
          <a:p>
            <a:r>
              <a:rPr lang="en-US" sz="2000" dirty="0" smtClean="0"/>
              <a:t>to </a:t>
            </a:r>
            <a:r>
              <a:rPr lang="en-US" sz="2000" dirty="0"/>
              <a:t>t</a:t>
            </a:r>
            <a:r>
              <a:rPr lang="en-US" sz="2000" baseline="-25000" dirty="0"/>
              <a:t>1</a:t>
            </a:r>
            <a:r>
              <a:rPr lang="en-US" sz="2000" dirty="0"/>
              <a:t> and similarly for </a:t>
            </a:r>
            <a:endParaRPr lang="en-US" sz="2000" dirty="0" smtClean="0"/>
          </a:p>
          <a:p>
            <a:r>
              <a:rPr lang="en-US" sz="2000" dirty="0" smtClean="0"/>
              <a:t>t</a:t>
            </a:r>
            <a:r>
              <a:rPr lang="en-US" sz="2000" baseline="-25000" dirty="0" smtClean="0"/>
              <a:t>5</a:t>
            </a:r>
            <a:r>
              <a:rPr lang="en-US" sz="2000" dirty="0" smtClean="0"/>
              <a:t> </a:t>
            </a:r>
            <a:r>
              <a:rPr lang="en-US" sz="2000" dirty="0"/>
              <a:t>and t</a:t>
            </a:r>
            <a:r>
              <a:rPr lang="en-US" sz="2000" baseline="-25000" dirty="0"/>
              <a:t>6</a:t>
            </a:r>
            <a:r>
              <a:rPr lang="en-US" sz="2000" dirty="0"/>
              <a:t> </a:t>
            </a:r>
            <a:endParaRPr lang="en-US" sz="2000" dirty="0"/>
          </a:p>
          <a:p>
            <a:endParaRPr lang="en-US" sz="2000" dirty="0"/>
          </a:p>
        </p:txBody>
      </p:sp>
      <p:pic>
        <p:nvPicPr>
          <p:cNvPr id="6" name="Picture 5" descr="Screen Shot 2013-04-17 at 12.33.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237" y="3575863"/>
            <a:ext cx="2845078" cy="1247031"/>
          </a:xfrm>
          <a:prstGeom prst="rect">
            <a:avLst/>
          </a:prstGeom>
        </p:spPr>
      </p:pic>
    </p:spTree>
    <p:extLst>
      <p:ext uri="{BB962C8B-B14F-4D97-AF65-F5344CB8AC3E}">
        <p14:creationId xmlns:p14="http://schemas.microsoft.com/office/powerpoint/2010/main" val="17356991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446968" cy="4827829"/>
          </a:xfrm>
        </p:spPr>
        <p:txBody>
          <a:bodyPr>
            <a:normAutofit/>
          </a:bodyPr>
          <a:lstStyle/>
          <a:p>
            <a:endParaRPr lang="en-US" dirty="0" smtClean="0"/>
          </a:p>
          <a:p>
            <a:endParaRPr lang="en-US" dirty="0"/>
          </a:p>
          <a:p>
            <a:endParaRPr lang="en-US" dirty="0" smtClean="0"/>
          </a:p>
          <a:p>
            <a:pPr marL="109728" indent="0">
              <a:buNone/>
            </a:pPr>
            <a:endParaRPr lang="en-US" dirty="0" smtClean="0"/>
          </a:p>
          <a:p>
            <a:r>
              <a:rPr lang="en-US" dirty="0" smtClean="0"/>
              <a:t>Challenges</a:t>
            </a:r>
          </a:p>
          <a:p>
            <a:pPr lvl="1"/>
            <a:r>
              <a:rPr lang="en-US" dirty="0" smtClean="0"/>
              <a:t>Multiple </a:t>
            </a:r>
            <a:r>
              <a:rPr lang="en-US" dirty="0"/>
              <a:t>entities involved</a:t>
            </a:r>
          </a:p>
          <a:p>
            <a:pPr lvl="1"/>
            <a:r>
              <a:rPr lang="en-US" dirty="0" smtClean="0"/>
              <a:t>The solution needs to be </a:t>
            </a:r>
            <a:r>
              <a:rPr lang="en-US" dirty="0" smtClean="0">
                <a:solidFill>
                  <a:srgbClr val="0000FF"/>
                </a:solidFill>
              </a:rPr>
              <a:t>general </a:t>
            </a:r>
            <a:r>
              <a:rPr lang="en-US" dirty="0"/>
              <a:t>and </a:t>
            </a:r>
            <a:r>
              <a:rPr lang="en-US" dirty="0">
                <a:solidFill>
                  <a:srgbClr val="0000FF"/>
                </a:solidFill>
              </a:rPr>
              <a:t>practically </a:t>
            </a:r>
            <a:r>
              <a:rPr lang="en-US" dirty="0" smtClean="0">
                <a:solidFill>
                  <a:srgbClr val="0000FF"/>
                </a:solidFill>
              </a:rPr>
              <a:t>deployable</a:t>
            </a:r>
            <a:endParaRPr lang="en-US" dirty="0"/>
          </a:p>
          <a:p>
            <a:pPr lvl="1"/>
            <a:r>
              <a:rPr lang="en-US" dirty="0" smtClean="0"/>
              <a:t>Requires evaluation </a:t>
            </a:r>
            <a:r>
              <a:rPr lang="en-US" dirty="0"/>
              <a:t>using </a:t>
            </a:r>
            <a:r>
              <a:rPr lang="en-US" dirty="0">
                <a:solidFill>
                  <a:srgbClr val="0000FF"/>
                </a:solidFill>
              </a:rPr>
              <a:t>real cellular workload</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a:t>
            </a:fld>
            <a:endParaRPr lang="en-US"/>
          </a:p>
        </p:txBody>
      </p:sp>
      <p:sp>
        <p:nvSpPr>
          <p:cNvPr id="4" name="Title 3"/>
          <p:cNvSpPr>
            <a:spLocks noGrp="1"/>
          </p:cNvSpPr>
          <p:nvPr>
            <p:ph type="title"/>
          </p:nvPr>
        </p:nvSpPr>
        <p:spPr/>
        <p:txBody>
          <a:bodyPr/>
          <a:lstStyle/>
          <a:p>
            <a:r>
              <a:rPr lang="en-US" dirty="0" smtClean="0"/>
              <a:t>My Research Goal</a:t>
            </a:r>
            <a:endParaRPr lang="en-US" dirty="0"/>
          </a:p>
        </p:txBody>
      </p:sp>
      <p:sp>
        <p:nvSpPr>
          <p:cNvPr id="5" name="圆角矩形 4"/>
          <p:cNvSpPr/>
          <p:nvPr/>
        </p:nvSpPr>
        <p:spPr>
          <a:xfrm>
            <a:off x="374951" y="1481328"/>
            <a:ext cx="8419945" cy="1678024"/>
          </a:xfrm>
          <a:prstGeom prst="roundRect">
            <a:avLst/>
          </a:prstGeom>
          <a:ln w="38100" cmpd="sng"/>
        </p:spPr>
        <p:style>
          <a:lnRef idx="2">
            <a:schemeClr val="dk1"/>
          </a:lnRef>
          <a:fillRef idx="1">
            <a:schemeClr val="lt1"/>
          </a:fillRef>
          <a:effectRef idx="0">
            <a:schemeClr val="dk1"/>
          </a:effectRef>
          <a:fontRef idx="minor">
            <a:schemeClr val="dk1"/>
          </a:fontRef>
        </p:style>
        <p:txBody>
          <a:bodyPr rtlCol="0" anchor="ctr"/>
          <a:lstStyle/>
          <a:p>
            <a:r>
              <a:rPr lang="en-US" sz="2400" dirty="0"/>
              <a:t>To design practical and </a:t>
            </a:r>
            <a:r>
              <a:rPr lang="en-US" sz="2400" dirty="0" smtClean="0"/>
              <a:t>effective methods </a:t>
            </a:r>
            <a:r>
              <a:rPr lang="en-US" sz="2400" dirty="0"/>
              <a:t>to </a:t>
            </a:r>
            <a:r>
              <a:rPr lang="en-US" sz="2400" dirty="0" smtClean="0"/>
              <a:t>characterize the </a:t>
            </a:r>
            <a:r>
              <a:rPr lang="en-US" sz="2400" dirty="0" smtClean="0">
                <a:solidFill>
                  <a:srgbClr val="0000FF"/>
                </a:solidFill>
              </a:rPr>
              <a:t>resource </a:t>
            </a:r>
            <a:r>
              <a:rPr lang="en-US" sz="2400" dirty="0">
                <a:solidFill>
                  <a:srgbClr val="0000FF"/>
                </a:solidFill>
              </a:rPr>
              <a:t>utilization </a:t>
            </a:r>
            <a:r>
              <a:rPr lang="en-US" sz="2400" dirty="0" smtClean="0"/>
              <a:t>(bandwidth, </a:t>
            </a:r>
            <a:r>
              <a:rPr lang="en-US" sz="2400" dirty="0" smtClean="0"/>
              <a:t>energy</a:t>
            </a:r>
            <a:r>
              <a:rPr lang="en-US" sz="2400" dirty="0" smtClean="0"/>
              <a:t>, radio resource…) </a:t>
            </a:r>
            <a:r>
              <a:rPr lang="en-US" sz="2400" dirty="0"/>
              <a:t>in cellular </a:t>
            </a:r>
            <a:r>
              <a:rPr lang="en-US" sz="2400" dirty="0" smtClean="0"/>
              <a:t>networks and improve the </a:t>
            </a:r>
            <a:r>
              <a:rPr lang="en-US" sz="2400" dirty="0" smtClean="0">
                <a:solidFill>
                  <a:srgbClr val="0000FF"/>
                </a:solidFill>
              </a:rPr>
              <a:t>mobile application</a:t>
            </a:r>
            <a:r>
              <a:rPr lang="en-US" sz="2400" dirty="0" smtClean="0"/>
              <a:t> design.</a:t>
            </a:r>
            <a:endParaRPr lang="en-US" sz="2400" dirty="0"/>
          </a:p>
        </p:txBody>
      </p:sp>
    </p:spTree>
    <p:extLst>
      <p:ext uri="{BB962C8B-B14F-4D97-AF65-F5344CB8AC3E}">
        <p14:creationId xmlns:p14="http://schemas.microsoft.com/office/powerpoint/2010/main" val="416591310"/>
      </p:ext>
    </p:extLst>
  </p:cSld>
  <p:clrMapOvr>
    <a:masterClrMapping/>
  </p:clrMapOvr>
  <mc:AlternateContent xmlns:mc="http://schemas.openxmlformats.org/markup-compatibility/2006">
    <mc:Choice xmlns:p14="http://schemas.microsoft.com/office/powerpoint/2010/main" Requires="p14">
      <p:transition spd="slow" p14:dur="2000" advTm="72"/>
    </mc:Choice>
    <mc:Fallback>
      <p:transition xmlns:p14="http://schemas.microsoft.com/office/powerpoint/2010/main" spd="slow" advTm="72"/>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40</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62599" y="1727367"/>
            <a:ext cx="3223233" cy="1938992"/>
          </a:xfrm>
          <a:prstGeom prst="rect">
            <a:avLst/>
          </a:prstGeom>
          <a:noFill/>
        </p:spPr>
        <p:txBody>
          <a:bodyPr wrap="none" rtlCol="0">
            <a:spAutoFit/>
          </a:bodyPr>
          <a:lstStyle/>
          <a:p>
            <a:r>
              <a:rPr lang="en-US" sz="2000" dirty="0" smtClean="0"/>
              <a:t>We </a:t>
            </a:r>
            <a:r>
              <a:rPr lang="en-US" sz="2000" dirty="0"/>
              <a:t>use TCP </a:t>
            </a:r>
            <a:r>
              <a:rPr lang="en-US" sz="2000" dirty="0" smtClean="0"/>
              <a:t>Timestamps</a:t>
            </a:r>
          </a:p>
          <a:p>
            <a:r>
              <a:rPr lang="en-US" sz="2000" dirty="0" smtClean="0"/>
              <a:t>option to calculate</a:t>
            </a:r>
          </a:p>
          <a:p>
            <a:r>
              <a:rPr lang="en-US" sz="2000" dirty="0" smtClean="0"/>
              <a:t>t</a:t>
            </a:r>
            <a:r>
              <a:rPr lang="en-US" sz="2000" baseline="-25000" dirty="0" smtClean="0"/>
              <a:t>6</a:t>
            </a:r>
            <a:r>
              <a:rPr lang="en-US" sz="2000" dirty="0" smtClean="0"/>
              <a:t> </a:t>
            </a:r>
            <a:r>
              <a:rPr lang="en-US" sz="2000" dirty="0"/>
              <a:t>− </a:t>
            </a:r>
            <a:r>
              <a:rPr lang="en-US" sz="2000" dirty="0" smtClean="0"/>
              <a:t>t</a:t>
            </a:r>
            <a:r>
              <a:rPr lang="en-US" sz="2000" baseline="-25000" dirty="0" smtClean="0"/>
              <a:t>2</a:t>
            </a:r>
            <a:r>
              <a:rPr lang="en-US" sz="2000" dirty="0" smtClean="0"/>
              <a:t> (G is a constant</a:t>
            </a:r>
          </a:p>
          <a:p>
            <a:r>
              <a:rPr lang="en-US" sz="2000" dirty="0" smtClean="0"/>
              <a:t>that can be inferred for</a:t>
            </a:r>
          </a:p>
          <a:p>
            <a:r>
              <a:rPr lang="en-US" sz="2000" dirty="0" smtClean="0"/>
              <a:t>each client)</a:t>
            </a:r>
            <a:endParaRPr lang="en-US" sz="2000" baseline="-25000" dirty="0"/>
          </a:p>
          <a:p>
            <a:endParaRPr lang="en-US" sz="2000" dirty="0"/>
          </a:p>
        </p:txBody>
      </p:sp>
      <p:pic>
        <p:nvPicPr>
          <p:cNvPr id="7" name="Picture 6" descr="Screen Shot 2013-04-17 at 12.35.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431" y="3462767"/>
            <a:ext cx="3295111" cy="932579"/>
          </a:xfrm>
          <a:prstGeom prst="rect">
            <a:avLst/>
          </a:prstGeom>
        </p:spPr>
      </p:pic>
      <p:sp>
        <p:nvSpPr>
          <p:cNvPr id="8" name="TextBox 7"/>
          <p:cNvSpPr txBox="1"/>
          <p:nvPr/>
        </p:nvSpPr>
        <p:spPr>
          <a:xfrm>
            <a:off x="6133848" y="4624804"/>
            <a:ext cx="3157666" cy="1015663"/>
          </a:xfrm>
          <a:prstGeom prst="rect">
            <a:avLst/>
          </a:prstGeom>
          <a:noFill/>
        </p:spPr>
        <p:txBody>
          <a:bodyPr wrap="square" rtlCol="0">
            <a:spAutoFit/>
          </a:bodyPr>
          <a:lstStyle/>
          <a:p>
            <a:r>
              <a:rPr lang="en-US" sz="2000" dirty="0" smtClean="0">
                <a:solidFill>
                  <a:srgbClr val="FF0000"/>
                </a:solidFill>
              </a:rPr>
              <a:t>93%</a:t>
            </a:r>
            <a:r>
              <a:rPr lang="en-US" sz="2000" dirty="0" smtClean="0"/>
              <a:t> </a:t>
            </a:r>
            <a:r>
              <a:rPr lang="en-US" sz="2000" dirty="0"/>
              <a:t>of the TCP flows </a:t>
            </a:r>
            <a:r>
              <a:rPr lang="en-US" sz="2000" dirty="0" smtClean="0"/>
              <a:t>have TCP Timestamps option enabled</a:t>
            </a:r>
            <a:endParaRPr lang="en-US" sz="2000" dirty="0"/>
          </a:p>
        </p:txBody>
      </p:sp>
    </p:spTree>
    <p:extLst>
      <p:ext uri="{BB962C8B-B14F-4D97-AF65-F5344CB8AC3E}">
        <p14:creationId xmlns:p14="http://schemas.microsoft.com/office/powerpoint/2010/main" val="140060429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Using a sliding window, we obtain pairs of (</a:t>
            </a:r>
            <a:r>
              <a:rPr lang="en-US" dirty="0" err="1" smtClean="0"/>
              <a:t>R</a:t>
            </a:r>
            <a:r>
              <a:rPr lang="en-US" baseline="-25000" dirty="0" err="1" smtClean="0"/>
              <a:t>snd</a:t>
            </a:r>
            <a:r>
              <a:rPr lang="en-US" dirty="0" smtClean="0"/>
              <a:t> , </a:t>
            </a:r>
            <a:r>
              <a:rPr lang="en-US" dirty="0" err="1" smtClean="0"/>
              <a:t>R</a:t>
            </a:r>
            <a:r>
              <a:rPr lang="en-US" baseline="-25000" dirty="0" err="1" smtClean="0"/>
              <a:t>rcv</a:t>
            </a:r>
            <a:r>
              <a:rPr lang="en-US" baseline="-25000" dirty="0" smtClean="0"/>
              <a:t> </a:t>
            </a:r>
            <a:r>
              <a:rPr lang="en-US" dirty="0" smtClean="0"/>
              <a:t>)</a:t>
            </a:r>
          </a:p>
          <a:p>
            <a:r>
              <a:rPr lang="en-US" dirty="0" smtClean="0"/>
              <a:t>If a list of conditions about </a:t>
            </a:r>
            <a:r>
              <a:rPr lang="en-US" dirty="0" err="1"/>
              <a:t>R</a:t>
            </a:r>
            <a:r>
              <a:rPr lang="en-US" baseline="-25000" dirty="0" err="1"/>
              <a:t>snd</a:t>
            </a:r>
            <a:r>
              <a:rPr lang="en-US" dirty="0"/>
              <a:t> </a:t>
            </a:r>
            <a:r>
              <a:rPr lang="en-US" dirty="0" smtClean="0"/>
              <a:t>and TCP flow characteristics are met, </a:t>
            </a:r>
            <a:r>
              <a:rPr lang="en-US" dirty="0" err="1" smtClean="0"/>
              <a:t>R</a:t>
            </a:r>
            <a:r>
              <a:rPr lang="en-US" baseline="-25000" dirty="0" err="1" smtClean="0"/>
              <a:t>rcv</a:t>
            </a:r>
            <a:r>
              <a:rPr lang="en-US" dirty="0" smtClean="0"/>
              <a:t> is the estimated bandwidth</a:t>
            </a:r>
          </a:p>
          <a:p>
            <a:r>
              <a:rPr lang="en-US" dirty="0"/>
              <a:t>We use local controlled experiments to validate, the error rate is </a:t>
            </a:r>
            <a:r>
              <a:rPr lang="en-US" b="1" dirty="0">
                <a:solidFill>
                  <a:srgbClr val="FF0000"/>
                </a:solidFill>
              </a:rPr>
              <a:t>&lt; 8</a:t>
            </a:r>
            <a:r>
              <a:rPr lang="en-US" b="1" dirty="0" smtClean="0">
                <a:solidFill>
                  <a:srgbClr val="FF0000"/>
                </a:solidFill>
              </a:rPr>
              <a:t>%</a:t>
            </a:r>
            <a:endParaRPr lang="en-US" dirty="0" smtClean="0"/>
          </a:p>
          <a:p>
            <a:r>
              <a:rPr lang="en-US" dirty="0" smtClean="0"/>
              <a:t>Using this algorithm, we are able to estimate the available bandwidth for over </a:t>
            </a:r>
            <a:r>
              <a:rPr lang="en-US" dirty="0">
                <a:solidFill>
                  <a:srgbClr val="FF0000"/>
                </a:solidFill>
              </a:rPr>
              <a:t>90%</a:t>
            </a:r>
            <a:r>
              <a:rPr lang="en-US" dirty="0"/>
              <a:t> of the large downlink </a:t>
            </a:r>
            <a:r>
              <a:rPr lang="en-US" dirty="0" smtClean="0"/>
              <a:t>flows</a:t>
            </a:r>
          </a:p>
        </p:txBody>
      </p:sp>
      <p:sp>
        <p:nvSpPr>
          <p:cNvPr id="3" name="Slide Number Placeholder 2"/>
          <p:cNvSpPr>
            <a:spLocks noGrp="1"/>
          </p:cNvSpPr>
          <p:nvPr>
            <p:ph type="sldNum" sz="quarter" idx="12"/>
          </p:nvPr>
        </p:nvSpPr>
        <p:spPr/>
        <p:txBody>
          <a:bodyPr/>
          <a:lstStyle/>
          <a:p>
            <a:fld id="{D7E63A33-8271-4DD0-9C48-789913D7C115}" type="slidenum">
              <a:rPr lang="en-US" smtClean="0"/>
              <a:pPr/>
              <a:t>41</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Tree>
    <p:extLst>
      <p:ext uri="{BB962C8B-B14F-4D97-AF65-F5344CB8AC3E}">
        <p14:creationId xmlns:p14="http://schemas.microsoft.com/office/powerpoint/2010/main" val="301076158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Median of bandwidth utilization ratio is </a:t>
            </a:r>
            <a:r>
              <a:rPr lang="en-US" dirty="0" smtClean="0">
                <a:solidFill>
                  <a:srgbClr val="FF0000"/>
                </a:solidFill>
              </a:rPr>
              <a:t>20%</a:t>
            </a:r>
            <a:r>
              <a:rPr lang="en-US" dirty="0" smtClean="0"/>
              <a:t>, and on </a:t>
            </a:r>
            <a:r>
              <a:rPr lang="en-US" dirty="0"/>
              <a:t>average, the utilization ratio is</a:t>
            </a:r>
            <a:r>
              <a:rPr lang="en-US" dirty="0">
                <a:solidFill>
                  <a:srgbClr val="FF0000"/>
                </a:solidFill>
              </a:rPr>
              <a:t> </a:t>
            </a:r>
            <a:r>
              <a:rPr lang="en-US" dirty="0" smtClean="0">
                <a:solidFill>
                  <a:srgbClr val="FF0000"/>
                </a:solidFill>
              </a:rPr>
              <a:t>35%</a:t>
            </a:r>
          </a:p>
          <a:p>
            <a:r>
              <a:rPr lang="en-US" dirty="0"/>
              <a:t>For </a:t>
            </a:r>
            <a:r>
              <a:rPr lang="en-US" dirty="0" smtClean="0">
                <a:solidFill>
                  <a:srgbClr val="FF0000"/>
                </a:solidFill>
              </a:rPr>
              <a:t>71%</a:t>
            </a:r>
            <a:r>
              <a:rPr lang="en-US" dirty="0" smtClean="0"/>
              <a:t> </a:t>
            </a:r>
            <a:r>
              <a:rPr lang="en-US" dirty="0"/>
              <a:t>of the large flows, the bandwidth utilization ratio is below 50</a:t>
            </a:r>
            <a:r>
              <a:rPr lang="en-US" dirty="0" smtClean="0"/>
              <a:t>%</a:t>
            </a:r>
          </a:p>
          <a:p>
            <a:r>
              <a:rPr lang="en-US" dirty="0" smtClean="0"/>
              <a:t>Reasons for underutilization</a:t>
            </a:r>
          </a:p>
          <a:p>
            <a:pPr lvl="1"/>
            <a:r>
              <a:rPr lang="en-US" dirty="0" smtClean="0"/>
              <a:t>Small object size</a:t>
            </a:r>
          </a:p>
          <a:p>
            <a:pPr lvl="1"/>
            <a:r>
              <a:rPr lang="en-US" dirty="0" smtClean="0"/>
              <a:t>Insufficient receiver buffer</a:t>
            </a:r>
          </a:p>
          <a:p>
            <a:pPr lvl="1"/>
            <a:r>
              <a:rPr lang="en-US" dirty="0" smtClean="0"/>
              <a:t>Inefficient TCP behaviors</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42</a:t>
            </a:fld>
            <a:endParaRPr lang="en-US"/>
          </a:p>
        </p:txBody>
      </p:sp>
      <p:sp>
        <p:nvSpPr>
          <p:cNvPr id="4" name="Title 3"/>
          <p:cNvSpPr>
            <a:spLocks noGrp="1"/>
          </p:cNvSpPr>
          <p:nvPr>
            <p:ph type="title"/>
          </p:nvPr>
        </p:nvSpPr>
        <p:spPr/>
        <p:txBody>
          <a:bodyPr>
            <a:normAutofit fontScale="90000"/>
          </a:bodyPr>
          <a:lstStyle/>
          <a:p>
            <a:r>
              <a:rPr lang="en-US" dirty="0" smtClean="0"/>
              <a:t>Bandwidth utilization by real applications in LTE</a:t>
            </a:r>
            <a:endParaRPr lang="en-US" dirty="0"/>
          </a:p>
        </p:txBody>
      </p:sp>
    </p:spTree>
    <p:extLst>
      <p:ext uri="{BB962C8B-B14F-4D97-AF65-F5344CB8AC3E}">
        <p14:creationId xmlns:p14="http://schemas.microsoft.com/office/powerpoint/2010/main" val="283792441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43</a:t>
            </a:fld>
            <a:endParaRPr lang="en-US"/>
          </a:p>
        </p:txBody>
      </p:sp>
      <p:sp>
        <p:nvSpPr>
          <p:cNvPr id="4" name="Title 3"/>
          <p:cNvSpPr>
            <a:spLocks noGrp="1"/>
          </p:cNvSpPr>
          <p:nvPr>
            <p:ph type="title"/>
          </p:nvPr>
        </p:nvSpPr>
        <p:spPr/>
        <p:txBody>
          <a:bodyPr>
            <a:normAutofit fontScale="90000"/>
          </a:bodyPr>
          <a:lstStyle/>
          <a:p>
            <a:r>
              <a:rPr lang="en-US" dirty="0">
                <a:effectLst/>
              </a:rPr>
              <a:t>Bandwidth estimation timeline for two sample large TCP flows </a:t>
            </a:r>
            <a:endParaRPr lang="en-US" dirty="0"/>
          </a:p>
        </p:txBody>
      </p:sp>
      <p:pic>
        <p:nvPicPr>
          <p:cNvPr id="5" name="Picture 4" descr="bwe_samp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030" y="2274309"/>
            <a:ext cx="7385191" cy="4253251"/>
          </a:xfrm>
          <a:prstGeom prst="rect">
            <a:avLst/>
          </a:prstGeom>
        </p:spPr>
      </p:pic>
      <p:sp>
        <p:nvSpPr>
          <p:cNvPr id="7" name="TextBox 6"/>
          <p:cNvSpPr txBox="1"/>
          <p:nvPr/>
        </p:nvSpPr>
        <p:spPr>
          <a:xfrm>
            <a:off x="1608968" y="1848111"/>
            <a:ext cx="6612582" cy="400110"/>
          </a:xfrm>
          <a:prstGeom prst="rect">
            <a:avLst/>
          </a:prstGeom>
          <a:noFill/>
        </p:spPr>
        <p:txBody>
          <a:bodyPr wrap="none" rtlCol="0">
            <a:spAutoFit/>
          </a:bodyPr>
          <a:lstStyle/>
          <a:p>
            <a:r>
              <a:rPr lang="en-US" sz="2000" b="1" dirty="0" smtClean="0">
                <a:solidFill>
                  <a:srgbClr val="3366FF"/>
                </a:solidFill>
              </a:rPr>
              <a:t>LTE network has highly varying </a:t>
            </a:r>
            <a:r>
              <a:rPr lang="en-US" sz="2000" b="1" dirty="0">
                <a:solidFill>
                  <a:srgbClr val="3366FF"/>
                </a:solidFill>
              </a:rPr>
              <a:t>available </a:t>
            </a:r>
            <a:r>
              <a:rPr lang="en-US" sz="2000" b="1" dirty="0" smtClean="0">
                <a:solidFill>
                  <a:srgbClr val="3366FF"/>
                </a:solidFill>
              </a:rPr>
              <a:t>bandwidth</a:t>
            </a:r>
            <a:endParaRPr lang="en-US" sz="2000" b="1" dirty="0">
              <a:solidFill>
                <a:srgbClr val="3366FF"/>
              </a:solidFill>
            </a:endParaRPr>
          </a:p>
        </p:txBody>
      </p:sp>
    </p:spTree>
    <p:extLst>
      <p:ext uri="{BB962C8B-B14F-4D97-AF65-F5344CB8AC3E}">
        <p14:creationId xmlns:p14="http://schemas.microsoft.com/office/powerpoint/2010/main" val="286547045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dirty="0" smtClean="0"/>
          </a:p>
          <a:p>
            <a:r>
              <a:rPr lang="en-US" dirty="0" smtClean="0"/>
              <a:t>Under </a:t>
            </a:r>
            <a:r>
              <a:rPr lang="en-US" dirty="0"/>
              <a:t>small RTTs, TCP can utilize over 95% of the </a:t>
            </a:r>
            <a:r>
              <a:rPr lang="en-US" dirty="0" smtClean="0"/>
              <a:t>varying available bandwidth</a:t>
            </a:r>
          </a:p>
          <a:p>
            <a:r>
              <a:rPr lang="en-US" dirty="0" smtClean="0"/>
              <a:t>When </a:t>
            </a:r>
            <a:r>
              <a:rPr lang="en-US" dirty="0"/>
              <a:t>RTT exceeds 400∼600ms, the utilization ratio drops to below 50</a:t>
            </a:r>
            <a:r>
              <a:rPr lang="en-US" dirty="0" smtClean="0"/>
              <a:t>%</a:t>
            </a:r>
          </a:p>
          <a:p>
            <a:r>
              <a:rPr lang="en-US" dirty="0" smtClean="0"/>
              <a:t>For </a:t>
            </a:r>
            <a:r>
              <a:rPr lang="en-US" dirty="0"/>
              <a:t>the same RTT, higher variation leads to lower </a:t>
            </a:r>
            <a:r>
              <a:rPr lang="en-US" dirty="0" smtClean="0"/>
              <a:t>utilization</a:t>
            </a:r>
          </a:p>
          <a:p>
            <a:r>
              <a:rPr lang="en-US" dirty="0" smtClean="0"/>
              <a:t>Long </a:t>
            </a:r>
            <a:r>
              <a:rPr lang="en-US" dirty="0"/>
              <a:t>RTTs can degrade TCP performance in the LTE </a:t>
            </a:r>
            <a:r>
              <a:rPr lang="en-US" dirty="0" smtClean="0"/>
              <a:t>networks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44</a:t>
            </a:fld>
            <a:endParaRPr lang="en-US"/>
          </a:p>
        </p:txBody>
      </p:sp>
      <p:sp>
        <p:nvSpPr>
          <p:cNvPr id="4" name="Title 3"/>
          <p:cNvSpPr>
            <a:spLocks noGrp="1"/>
          </p:cNvSpPr>
          <p:nvPr>
            <p:ph type="title"/>
          </p:nvPr>
        </p:nvSpPr>
        <p:spPr/>
        <p:txBody>
          <a:bodyPr>
            <a:normAutofit fontScale="90000"/>
          </a:bodyPr>
          <a:lstStyle/>
          <a:p>
            <a:r>
              <a:rPr lang="en-US" dirty="0" smtClean="0"/>
              <a:t>LTE bandwidth variability, RTT and TCP performance</a:t>
            </a:r>
            <a:endParaRPr lang="en-US" dirty="0"/>
          </a:p>
        </p:txBody>
      </p:sp>
    </p:spTree>
    <p:extLst>
      <p:ext uri="{BB962C8B-B14F-4D97-AF65-F5344CB8AC3E}">
        <p14:creationId xmlns:p14="http://schemas.microsoft.com/office/powerpoint/2010/main" val="380692423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45</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695654"/>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98762228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46</a:t>
            </a:fld>
            <a:endParaRPr lang="en-US"/>
          </a:p>
        </p:txBody>
      </p:sp>
      <p:sp>
        <p:nvSpPr>
          <p:cNvPr id="2" name="Title 1"/>
          <p:cNvSpPr>
            <a:spLocks noGrp="1"/>
          </p:cNvSpPr>
          <p:nvPr>
            <p:ph type="title"/>
          </p:nvPr>
        </p:nvSpPr>
        <p:spPr>
          <a:xfrm>
            <a:off x="417672" y="99009"/>
            <a:ext cx="8229600" cy="765552"/>
          </a:xfrm>
        </p:spPr>
        <p:txBody>
          <a:bodyPr>
            <a:noAutofit/>
          </a:bodyPr>
          <a:lstStyle/>
          <a:p>
            <a:r>
              <a:rPr lang="en-US" sz="3400" dirty="0" smtClean="0"/>
              <a:t>Radio Resource Control (RRC) </a:t>
            </a:r>
            <a:r>
              <a:rPr lang="en-US" sz="3400" dirty="0" smtClean="0"/>
              <a:t>state transitions in LTE</a:t>
            </a:r>
            <a:endParaRPr lang="en-US" sz="3400" dirty="0"/>
          </a:p>
        </p:txBody>
      </p:sp>
    </p:spTree>
    <p:extLst>
      <p:ext uri="{BB962C8B-B14F-4D97-AF65-F5344CB8AC3E}">
        <p14:creationId xmlns:p14="http://schemas.microsoft.com/office/powerpoint/2010/main" val="1806634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47</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a:off x="4444921" y="2486089"/>
            <a:ext cx="801719" cy="3814817"/>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642185" y="1390876"/>
            <a:ext cx="4552377" cy="4384282"/>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RRC_IDLE</a:t>
            </a:r>
          </a:p>
          <a:p>
            <a:pPr algn="ctr"/>
            <a:endParaRPr lang="en-US" altLang="zh-CN" sz="2200" b="1" dirty="0"/>
          </a:p>
          <a:p>
            <a:pPr marL="342900" indent="-342900">
              <a:buFont typeface="Arial"/>
              <a:buChar char="•"/>
            </a:pPr>
            <a:r>
              <a:rPr lang="en-US" altLang="zh-CN" sz="2200" dirty="0"/>
              <a:t>No radio resource </a:t>
            </a:r>
            <a:r>
              <a:rPr lang="en-US" altLang="zh-CN" sz="2200" dirty="0" smtClean="0"/>
              <a:t>allocated</a:t>
            </a:r>
          </a:p>
          <a:p>
            <a:endParaRPr lang="en-US" altLang="zh-CN" sz="2200" dirty="0"/>
          </a:p>
          <a:p>
            <a:pPr marL="342900" indent="-342900">
              <a:buFont typeface="Arial"/>
              <a:buChar char="•"/>
            </a:pPr>
            <a:r>
              <a:rPr lang="en-US" altLang="zh-CN" sz="2200" dirty="0"/>
              <a:t>Low power state: 11.36mW average </a:t>
            </a:r>
            <a:r>
              <a:rPr lang="en-US" altLang="zh-CN" sz="2200" dirty="0" smtClean="0"/>
              <a:t>power</a:t>
            </a:r>
          </a:p>
          <a:p>
            <a:pPr marL="342900" indent="-342900">
              <a:buFont typeface="Arial"/>
              <a:buChar char="•"/>
            </a:pPr>
            <a:endParaRPr lang="en-US" altLang="zh-CN" sz="2200" dirty="0"/>
          </a:p>
          <a:p>
            <a:pPr marL="342900" indent="-342900">
              <a:buFont typeface="Arial"/>
              <a:buChar char="•"/>
            </a:pPr>
            <a:r>
              <a:rPr lang="en-US" altLang="zh-CN" sz="2200" dirty="0"/>
              <a:t>Promotion delay from RRC_IDLE to RRC_CONNECTED: 260ms</a:t>
            </a:r>
          </a:p>
        </p:txBody>
      </p:sp>
    </p:spTree>
    <p:extLst>
      <p:ext uri="{BB962C8B-B14F-4D97-AF65-F5344CB8AC3E}">
        <p14:creationId xmlns:p14="http://schemas.microsoft.com/office/powerpoint/2010/main" val="428713529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48</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flipV="1">
            <a:off x="5230757" y="1057094"/>
            <a:ext cx="1118751" cy="3479556"/>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4965381" y="1330404"/>
            <a:ext cx="4163499" cy="4459873"/>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RRC_CONNECTED</a:t>
            </a:r>
          </a:p>
          <a:p>
            <a:pPr lvl="1"/>
            <a:endParaRPr lang="en-US" altLang="zh-CN" dirty="0" smtClean="0"/>
          </a:p>
          <a:p>
            <a:pPr marL="285750" indent="-285750">
              <a:buFont typeface="Arial"/>
              <a:buChar char="•"/>
            </a:pPr>
            <a:r>
              <a:rPr lang="en-US" altLang="zh-CN" sz="2000" dirty="0" smtClean="0"/>
              <a:t>Radio </a:t>
            </a:r>
            <a:r>
              <a:rPr lang="en-US" altLang="zh-CN" sz="2000" dirty="0"/>
              <a:t>resource allocated</a:t>
            </a:r>
          </a:p>
          <a:p>
            <a:endParaRPr lang="en-US" altLang="zh-CN" sz="2000" dirty="0" smtClean="0"/>
          </a:p>
          <a:p>
            <a:pPr marL="285750" indent="-285750">
              <a:buFont typeface="Arial"/>
              <a:buChar char="•"/>
            </a:pPr>
            <a:r>
              <a:rPr lang="en-US" altLang="zh-CN" sz="2000" dirty="0" smtClean="0"/>
              <a:t>Power </a:t>
            </a:r>
            <a:r>
              <a:rPr lang="en-US" altLang="zh-CN" sz="2000" dirty="0"/>
              <a:t>state is a function of data rate: </a:t>
            </a:r>
          </a:p>
          <a:p>
            <a:pPr marL="800100" lvl="1" indent="-342900">
              <a:buFont typeface="Arial"/>
              <a:buChar char="•"/>
            </a:pPr>
            <a:r>
              <a:rPr lang="en-US" altLang="zh-CN" sz="2000" dirty="0"/>
              <a:t>1060mW is the base power consumption</a:t>
            </a:r>
          </a:p>
          <a:p>
            <a:pPr marL="800100" lvl="1" indent="-342900">
              <a:buFont typeface="Arial"/>
              <a:buChar char="•"/>
            </a:pPr>
            <a:r>
              <a:rPr lang="en-US" altLang="zh-CN" sz="2000" dirty="0"/>
              <a:t>Up to 3300mW transmitting at full speed</a:t>
            </a:r>
            <a:endParaRPr lang="en-US" altLang="zh-CN" sz="2200" b="1" dirty="0"/>
          </a:p>
        </p:txBody>
      </p:sp>
    </p:spTree>
    <p:extLst>
      <p:ext uri="{BB962C8B-B14F-4D97-AF65-F5344CB8AC3E}">
        <p14:creationId xmlns:p14="http://schemas.microsoft.com/office/powerpoint/2010/main" val="36732483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49</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75313" y="1130531"/>
            <a:ext cx="2311215" cy="1394838"/>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tx1"/>
                </a:solidFill>
              </a:rPr>
              <a:t>Continuous Reception</a:t>
            </a:r>
            <a:endParaRPr lang="en-US" sz="2000" b="1" dirty="0">
              <a:solidFill>
                <a:schemeClr val="tx1"/>
              </a:solidFill>
            </a:endParaRPr>
          </a:p>
        </p:txBody>
      </p:sp>
      <p:sp>
        <p:nvSpPr>
          <p:cNvPr id="3" name="Left Arrow 2"/>
          <p:cNvSpPr/>
          <p:nvPr/>
        </p:nvSpPr>
        <p:spPr>
          <a:xfrm rot="940695">
            <a:off x="3639814" y="1672186"/>
            <a:ext cx="3866493" cy="1455430"/>
          </a:xfrm>
          <a:prstGeom prst="leftArrow">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b="1" dirty="0" smtClean="0"/>
              <a:t>Send/receive a packet</a:t>
            </a:r>
          </a:p>
          <a:p>
            <a:pPr algn="ctr"/>
            <a:r>
              <a:rPr lang="en-US" sz="2000" b="1" dirty="0" smtClean="0"/>
              <a:t>Promote to </a:t>
            </a:r>
            <a:r>
              <a:rPr lang="en-US" sz="1600" b="1" dirty="0" smtClean="0"/>
              <a:t>RRC_CONNECTED</a:t>
            </a:r>
            <a:endParaRPr lang="en-US" sz="2000" b="1" dirty="0"/>
          </a:p>
        </p:txBody>
      </p:sp>
      <p:sp>
        <p:nvSpPr>
          <p:cNvPr id="8" name="Isosceles Triangle 7"/>
          <p:cNvSpPr/>
          <p:nvPr/>
        </p:nvSpPr>
        <p:spPr>
          <a:xfrm rot="256793">
            <a:off x="5708815" y="3812818"/>
            <a:ext cx="389741" cy="882614"/>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b="1" dirty="0"/>
          </a:p>
        </p:txBody>
      </p:sp>
      <p:sp>
        <p:nvSpPr>
          <p:cNvPr id="9" name="Rounded Rectangle 8"/>
          <p:cNvSpPr/>
          <p:nvPr/>
        </p:nvSpPr>
        <p:spPr>
          <a:xfrm>
            <a:off x="4289892" y="4507715"/>
            <a:ext cx="2249295" cy="971550"/>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400" b="1" dirty="0" smtClean="0"/>
              <a:t>Reset </a:t>
            </a:r>
            <a:r>
              <a:rPr lang="en-US" altLang="zh-CN" sz="2400" b="1" dirty="0" err="1" smtClean="0"/>
              <a:t>Ttail</a:t>
            </a:r>
            <a:endParaRPr lang="en-US" altLang="zh-CN" dirty="0"/>
          </a:p>
        </p:txBody>
      </p:sp>
    </p:spTree>
    <p:extLst>
      <p:ext uri="{BB962C8B-B14F-4D97-AF65-F5344CB8AC3E}">
        <p14:creationId xmlns:p14="http://schemas.microsoft.com/office/powerpoint/2010/main" val="420272449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5</a:t>
            </a:fld>
            <a:endParaRPr lang="en-US"/>
          </a:p>
        </p:txBody>
      </p:sp>
      <p:sp>
        <p:nvSpPr>
          <p:cNvPr id="4" name="Title 3"/>
          <p:cNvSpPr>
            <a:spLocks noGrp="1"/>
          </p:cNvSpPr>
          <p:nvPr>
            <p:ph type="title"/>
          </p:nvPr>
        </p:nvSpPr>
        <p:spPr/>
        <p:txBody>
          <a:bodyPr/>
          <a:lstStyle/>
          <a:p>
            <a:r>
              <a:rPr lang="en-US" dirty="0" smtClean="0"/>
              <a:t>Thesis Statement</a:t>
            </a:r>
            <a:endParaRPr lang="en-US" dirty="0"/>
          </a:p>
        </p:txBody>
      </p:sp>
      <p:sp>
        <p:nvSpPr>
          <p:cNvPr id="5" name="圆角矩形 4"/>
          <p:cNvSpPr/>
          <p:nvPr/>
        </p:nvSpPr>
        <p:spPr>
          <a:xfrm>
            <a:off x="374951" y="1481327"/>
            <a:ext cx="8419945" cy="4260412"/>
          </a:xfrm>
          <a:prstGeom prst="roundRect">
            <a:avLst/>
          </a:prstGeom>
          <a:ln w="38100" cmpd="sng"/>
        </p:spPr>
        <p:style>
          <a:lnRef idx="2">
            <a:schemeClr val="dk1"/>
          </a:lnRef>
          <a:fillRef idx="1">
            <a:schemeClr val="lt1"/>
          </a:fillRef>
          <a:effectRef idx="0">
            <a:schemeClr val="dk1"/>
          </a:effectRef>
          <a:fontRef idx="minor">
            <a:schemeClr val="dk1"/>
          </a:fontRef>
        </p:style>
        <p:txBody>
          <a:bodyPr rtlCol="0" anchor="ctr"/>
          <a:lstStyle/>
          <a:p>
            <a:pPr>
              <a:lnSpc>
                <a:spcPct val="110000"/>
              </a:lnSpc>
            </a:pPr>
            <a:r>
              <a:rPr lang="en-US" sz="2800" i="1" dirty="0" smtClean="0"/>
              <a:t>We </a:t>
            </a:r>
            <a:r>
              <a:rPr lang="en-US" sz="2800" i="1" dirty="0"/>
              <a:t>devise a suite of systematic </a:t>
            </a:r>
            <a:r>
              <a:rPr lang="en-US" sz="2800" i="1" dirty="0" smtClean="0">
                <a:solidFill>
                  <a:srgbClr val="0000FF"/>
                </a:solidFill>
              </a:rPr>
              <a:t>methodology</a:t>
            </a:r>
            <a:r>
              <a:rPr lang="en-US" sz="2800" i="1" dirty="0" smtClean="0"/>
              <a:t> </a:t>
            </a:r>
            <a:r>
              <a:rPr lang="en-US" sz="2800" i="1" dirty="0"/>
              <a:t>and </a:t>
            </a:r>
            <a:r>
              <a:rPr lang="en-US" sz="2800" i="1" dirty="0">
                <a:solidFill>
                  <a:srgbClr val="0000FF"/>
                </a:solidFill>
              </a:rPr>
              <a:t>tools</a:t>
            </a:r>
            <a:r>
              <a:rPr lang="en-US" sz="2800" i="1" dirty="0"/>
              <a:t> to accurately measure the </a:t>
            </a:r>
            <a:r>
              <a:rPr lang="en-US" sz="2800" i="1" dirty="0">
                <a:solidFill>
                  <a:srgbClr val="0000FF"/>
                </a:solidFill>
              </a:rPr>
              <a:t>performance</a:t>
            </a:r>
            <a:r>
              <a:rPr lang="en-US" sz="2800" i="1" dirty="0"/>
              <a:t> and </a:t>
            </a:r>
            <a:r>
              <a:rPr lang="en-US" sz="2800" i="1" dirty="0">
                <a:solidFill>
                  <a:srgbClr val="0000FF"/>
                </a:solidFill>
              </a:rPr>
              <a:t>power</a:t>
            </a:r>
            <a:r>
              <a:rPr lang="en-US" sz="2800" i="1" dirty="0"/>
              <a:t> characteristics of </a:t>
            </a:r>
            <a:r>
              <a:rPr lang="en-US" sz="2800" i="1" dirty="0" smtClean="0"/>
              <a:t>cellular </a:t>
            </a:r>
            <a:r>
              <a:rPr lang="en-US" sz="2800" i="1" dirty="0"/>
              <a:t>networks (both 3G and the LTE 4G networks) as well as the mobile applications, and to optimize the mobile application design based on such </a:t>
            </a:r>
            <a:r>
              <a:rPr lang="en-US" sz="2800" i="1" dirty="0" smtClean="0"/>
              <a:t>knowledge </a:t>
            </a:r>
            <a:endParaRPr lang="en-US" sz="2800" dirty="0"/>
          </a:p>
          <a:p>
            <a:pPr>
              <a:lnSpc>
                <a:spcPct val="110000"/>
              </a:lnSpc>
            </a:pPr>
            <a:endParaRPr lang="en-US" sz="2800" dirty="0"/>
          </a:p>
        </p:txBody>
      </p:sp>
    </p:spTree>
    <p:extLst>
      <p:ext uri="{BB962C8B-B14F-4D97-AF65-F5344CB8AC3E}">
        <p14:creationId xmlns:p14="http://schemas.microsoft.com/office/powerpoint/2010/main" val="3346838224"/>
      </p:ext>
    </p:extLst>
  </p:cSld>
  <p:clrMapOvr>
    <a:masterClrMapping/>
  </p:clrMapOvr>
  <mc:AlternateContent xmlns:mc="http://schemas.openxmlformats.org/markup-compatibility/2006">
    <mc:Choice xmlns:p14="http://schemas.microsoft.com/office/powerpoint/2010/main" Requires="p14">
      <p:transition spd="slow" p14:dur="2000" advTm="152"/>
    </mc:Choice>
    <mc:Fallback>
      <p:transition xmlns:p14="http://schemas.microsoft.com/office/powerpoint/2010/main" spd="slow" advTm="152"/>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50</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9" name="Rounded Rectangle 8"/>
          <p:cNvSpPr/>
          <p:nvPr/>
        </p:nvSpPr>
        <p:spPr>
          <a:xfrm>
            <a:off x="4534070" y="4461104"/>
            <a:ext cx="3395405" cy="115704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400" b="1" dirty="0" err="1" smtClean="0"/>
              <a:t>Ttail</a:t>
            </a:r>
            <a:r>
              <a:rPr lang="en-US" altLang="zh-CN" sz="2400" b="1" dirty="0" smtClean="0"/>
              <a:t> stops</a:t>
            </a:r>
          </a:p>
          <a:p>
            <a:pPr algn="ctr"/>
            <a:r>
              <a:rPr lang="en-US" altLang="zh-CN" sz="2400" b="1" dirty="0" smtClean="0"/>
              <a:t>Demote to RRC_IDLE</a:t>
            </a:r>
            <a:endParaRPr lang="en-US" altLang="zh-CN" dirty="0"/>
          </a:p>
        </p:txBody>
      </p:sp>
      <p:sp>
        <p:nvSpPr>
          <p:cNvPr id="7" name="Oval 6"/>
          <p:cNvSpPr/>
          <p:nvPr/>
        </p:nvSpPr>
        <p:spPr>
          <a:xfrm>
            <a:off x="6474475" y="2126364"/>
            <a:ext cx="1655411"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DRX</a:t>
            </a:r>
            <a:endParaRPr lang="en-US" sz="2400" b="1" dirty="0">
              <a:solidFill>
                <a:schemeClr val="tx1"/>
              </a:solidFill>
            </a:endParaRPr>
          </a:p>
        </p:txBody>
      </p:sp>
      <p:sp>
        <p:nvSpPr>
          <p:cNvPr id="3" name="Left Arrow 2"/>
          <p:cNvSpPr/>
          <p:nvPr/>
        </p:nvSpPr>
        <p:spPr>
          <a:xfrm rot="20538313" flipH="1">
            <a:off x="4580967" y="2659934"/>
            <a:ext cx="2374176"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err="1" smtClean="0"/>
              <a:t>Ttail</a:t>
            </a:r>
            <a:r>
              <a:rPr lang="en-US" sz="2400" b="1" dirty="0" smtClean="0"/>
              <a:t> expires</a:t>
            </a:r>
            <a:endParaRPr lang="en-US" sz="2400" b="1" dirty="0"/>
          </a:p>
        </p:txBody>
      </p:sp>
    </p:spTree>
    <p:extLst>
      <p:ext uri="{BB962C8B-B14F-4D97-AF65-F5344CB8AC3E}">
        <p14:creationId xmlns:p14="http://schemas.microsoft.com/office/powerpoint/2010/main" val="323819462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2253" b="2253"/>
          <a:stretch>
            <a:fillRect/>
          </a:stretch>
        </p:blipFill>
        <p:spPr>
          <a:xfrm>
            <a:off x="457200" y="2133041"/>
            <a:ext cx="8229600" cy="4525963"/>
          </a:xfrm>
        </p:spPr>
      </p:pic>
      <p:sp>
        <p:nvSpPr>
          <p:cNvPr id="6" name="Slide Number Placeholder 5"/>
          <p:cNvSpPr>
            <a:spLocks noGrp="1"/>
          </p:cNvSpPr>
          <p:nvPr>
            <p:ph type="sldNum" sz="quarter" idx="12"/>
          </p:nvPr>
        </p:nvSpPr>
        <p:spPr/>
        <p:txBody>
          <a:bodyPr/>
          <a:lstStyle/>
          <a:p>
            <a:fld id="{D7E63A33-8271-4DD0-9C48-789913D7C115}" type="slidenum">
              <a:rPr lang="en-US" smtClean="0"/>
              <a:pPr/>
              <a:t>51</a:t>
            </a:fld>
            <a:endParaRPr lang="en-US"/>
          </a:p>
        </p:txBody>
      </p:sp>
      <p:sp>
        <p:nvSpPr>
          <p:cNvPr id="2" name="Title 1"/>
          <p:cNvSpPr>
            <a:spLocks noGrp="1"/>
          </p:cNvSpPr>
          <p:nvPr>
            <p:ph type="title"/>
          </p:nvPr>
        </p:nvSpPr>
        <p:spPr>
          <a:xfrm>
            <a:off x="280559" y="274638"/>
            <a:ext cx="8406241" cy="890133"/>
          </a:xfrm>
        </p:spPr>
        <p:txBody>
          <a:bodyPr>
            <a:normAutofit fontScale="90000"/>
          </a:bodyPr>
          <a:lstStyle/>
          <a:p>
            <a:r>
              <a:rPr lang="en-US" dirty="0" smtClean="0"/>
              <a:t>Power trace of RRC </a:t>
            </a:r>
            <a:r>
              <a:rPr lang="en-US" dirty="0" smtClean="0"/>
              <a:t>state transitions</a:t>
            </a:r>
            <a:endParaRPr lang="en-US" dirty="0"/>
          </a:p>
        </p:txBody>
      </p:sp>
      <p:sp>
        <p:nvSpPr>
          <p:cNvPr id="3" name="TextBox 2"/>
          <p:cNvSpPr txBox="1"/>
          <p:nvPr/>
        </p:nvSpPr>
        <p:spPr>
          <a:xfrm>
            <a:off x="715468" y="1425155"/>
            <a:ext cx="7931804" cy="707886"/>
          </a:xfrm>
          <a:prstGeom prst="rect">
            <a:avLst/>
          </a:prstGeom>
          <a:noFill/>
        </p:spPr>
        <p:txBody>
          <a:bodyPr wrap="none" rtlCol="0">
            <a:spAutoFit/>
          </a:bodyPr>
          <a:lstStyle/>
          <a:p>
            <a:r>
              <a:rPr lang="en-US" sz="2000" dirty="0" smtClean="0">
                <a:solidFill>
                  <a:srgbClr val="0000FF"/>
                </a:solidFill>
              </a:rPr>
              <a:t>The data points are sampled and DRX in RRC_CONNECTED tail </a:t>
            </a:r>
          </a:p>
          <a:p>
            <a:r>
              <a:rPr lang="en-US" sz="2000" dirty="0" smtClean="0">
                <a:solidFill>
                  <a:srgbClr val="0000FF"/>
                </a:solidFill>
              </a:rPr>
              <a:t>is not obvious due to the low sampling rate</a:t>
            </a:r>
            <a:endParaRPr lang="en-US" sz="2000" dirty="0">
              <a:solidFill>
                <a:srgbClr val="0000FF"/>
              </a:solidFill>
            </a:endParaRPr>
          </a:p>
        </p:txBody>
      </p:sp>
    </p:spTree>
    <p:extLst>
      <p:ext uri="{BB962C8B-B14F-4D97-AF65-F5344CB8AC3E}">
        <p14:creationId xmlns:p14="http://schemas.microsoft.com/office/powerpoint/2010/main" val="219293780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52</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a:t>
            </a:r>
            <a:r>
              <a:rPr lang="en-US" dirty="0" smtClean="0"/>
              <a:t>(Verizon)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04189" y="5297966"/>
            <a:ext cx="4069310" cy="778310"/>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691814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53</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spTree>
    <p:extLst>
      <p:ext uri="{BB962C8B-B14F-4D97-AF65-F5344CB8AC3E}">
        <p14:creationId xmlns:p14="http://schemas.microsoft.com/office/powerpoint/2010/main" val="53027589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11" name="Slide Number Placeholder 10"/>
          <p:cNvSpPr>
            <a:spLocks noGrp="1"/>
          </p:cNvSpPr>
          <p:nvPr>
            <p:ph type="sldNum" sz="quarter" idx="12"/>
          </p:nvPr>
        </p:nvSpPr>
        <p:spPr/>
        <p:txBody>
          <a:bodyPr/>
          <a:lstStyle/>
          <a:p>
            <a:fld id="{D7E63A33-8271-4DD0-9C48-789913D7C115}" type="slidenum">
              <a:rPr lang="en-US" smtClean="0"/>
              <a:pPr/>
              <a:t>54</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pic>
        <p:nvPicPr>
          <p:cNvPr id="4" name="Picture 3" descr="power_tp.eps"/>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51464" y="0"/>
            <a:ext cx="5866610" cy="3378677"/>
          </a:xfrm>
          <a:prstGeom prst="rect">
            <a:avLst/>
          </a:prstGeom>
          <a:solidFill>
            <a:schemeClr val="bg1"/>
          </a:solidFill>
        </p:spPr>
      </p:pic>
      <p:pic>
        <p:nvPicPr>
          <p:cNvPr id="5" name="Picture 4" descr="power_tp.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7404" y="3378677"/>
            <a:ext cx="5967324" cy="3436679"/>
          </a:xfrm>
          <a:prstGeom prst="rect">
            <a:avLst/>
          </a:prstGeom>
          <a:solidFill>
            <a:schemeClr val="bg1"/>
          </a:solidFill>
        </p:spPr>
      </p:pic>
      <p:sp>
        <p:nvSpPr>
          <p:cNvPr id="7" name="TextBox 6"/>
          <p:cNvSpPr txBox="1"/>
          <p:nvPr/>
        </p:nvSpPr>
        <p:spPr>
          <a:xfrm>
            <a:off x="6524522" y="4381789"/>
            <a:ext cx="1133644" cy="584776"/>
          </a:xfrm>
          <a:prstGeom prst="rect">
            <a:avLst/>
          </a:prstGeom>
          <a:noFill/>
        </p:spPr>
        <p:txBody>
          <a:bodyPr wrap="none" rtlCol="0">
            <a:spAutoFit/>
          </a:bodyPr>
          <a:lstStyle/>
          <a:p>
            <a:r>
              <a:rPr lang="en-US" sz="3200" b="1" dirty="0" smtClean="0">
                <a:solidFill>
                  <a:srgbClr val="FF0000"/>
                </a:solidFill>
              </a:rPr>
              <a:t>AT&amp;T</a:t>
            </a:r>
            <a:endParaRPr lang="en-US" sz="3200" b="1" dirty="0">
              <a:solidFill>
                <a:srgbClr val="FF0000"/>
              </a:solidFill>
            </a:endParaRPr>
          </a:p>
        </p:txBody>
      </p:sp>
      <p:sp>
        <p:nvSpPr>
          <p:cNvPr id="9" name="TextBox 8"/>
          <p:cNvSpPr txBox="1"/>
          <p:nvPr/>
        </p:nvSpPr>
        <p:spPr>
          <a:xfrm>
            <a:off x="2742870" y="944098"/>
            <a:ext cx="1484501" cy="584776"/>
          </a:xfrm>
          <a:prstGeom prst="rect">
            <a:avLst/>
          </a:prstGeom>
          <a:noFill/>
        </p:spPr>
        <p:txBody>
          <a:bodyPr wrap="none" rtlCol="0">
            <a:spAutoFit/>
          </a:bodyPr>
          <a:lstStyle/>
          <a:p>
            <a:r>
              <a:rPr lang="en-US" sz="3200" b="1" dirty="0" smtClean="0">
                <a:solidFill>
                  <a:srgbClr val="FF0000"/>
                </a:solidFill>
              </a:rPr>
              <a:t>Verizon</a:t>
            </a:r>
            <a:endParaRPr lang="en-US" sz="3200" b="1" dirty="0">
              <a:solidFill>
                <a:srgbClr val="FF0000"/>
              </a:solidFill>
            </a:endParaRPr>
          </a:p>
        </p:txBody>
      </p:sp>
    </p:spTree>
    <p:extLst>
      <p:ext uri="{BB962C8B-B14F-4D97-AF65-F5344CB8AC3E}">
        <p14:creationId xmlns:p14="http://schemas.microsoft.com/office/powerpoint/2010/main" val="119916002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764382" y="4114909"/>
            <a:ext cx="1587407" cy="1587407"/>
          </a:xfrm>
          <a:prstGeom prst="rect">
            <a:avLst/>
          </a:prstGeom>
        </p:spPr>
      </p:pic>
      <p:sp>
        <p:nvSpPr>
          <p:cNvPr id="3" name="Slide Number Placeholder 2"/>
          <p:cNvSpPr>
            <a:spLocks noGrp="1"/>
          </p:cNvSpPr>
          <p:nvPr>
            <p:ph type="sldNum" sz="quarter" idx="12"/>
          </p:nvPr>
        </p:nvSpPr>
        <p:spPr/>
        <p:txBody>
          <a:bodyPr/>
          <a:lstStyle/>
          <a:p>
            <a:fld id="{D7E63A33-8271-4DD0-9C48-789913D7C115}" type="slidenum">
              <a:rPr lang="en-US" smtClean="0"/>
              <a:pPr/>
              <a:t>55</a:t>
            </a:fld>
            <a:endParaRPr lang="en-US"/>
          </a:p>
        </p:txBody>
      </p:sp>
      <p:sp>
        <p:nvSpPr>
          <p:cNvPr id="4" name="Title 3"/>
          <p:cNvSpPr>
            <a:spLocks noGrp="1"/>
          </p:cNvSpPr>
          <p:nvPr>
            <p:ph type="title"/>
          </p:nvPr>
        </p:nvSpPr>
        <p:spPr>
          <a:xfrm>
            <a:off x="132896" y="274638"/>
            <a:ext cx="8880136" cy="1143000"/>
          </a:xfrm>
        </p:spPr>
        <p:txBody>
          <a:bodyPr>
            <a:normAutofit fontScale="90000"/>
          </a:bodyPr>
          <a:lstStyle/>
          <a:p>
            <a:r>
              <a:rPr lang="en-US" dirty="0" smtClean="0"/>
              <a:t>Trace-driven modeling methodology</a:t>
            </a:r>
            <a:endParaRPr lang="en-US" dirty="0"/>
          </a:p>
        </p:txBody>
      </p:sp>
      <p:pic>
        <p:nvPicPr>
          <p:cNvPr id="5" name="Picture 4"/>
          <p:cNvPicPr>
            <a:picLocks noChangeAspect="1"/>
          </p:cNvPicPr>
          <p:nvPr/>
        </p:nvPicPr>
        <p:blipFill>
          <a:blip r:embed="rId4"/>
          <a:stretch>
            <a:fillRect/>
          </a:stretch>
        </p:blipFill>
        <p:spPr>
          <a:xfrm>
            <a:off x="730334" y="1713008"/>
            <a:ext cx="992157" cy="992157"/>
          </a:xfrm>
          <a:prstGeom prst="rect">
            <a:avLst/>
          </a:prstGeom>
        </p:spPr>
      </p:pic>
      <p:sp>
        <p:nvSpPr>
          <p:cNvPr id="6" name="TextBox 5"/>
          <p:cNvSpPr txBox="1"/>
          <p:nvPr/>
        </p:nvSpPr>
        <p:spPr>
          <a:xfrm>
            <a:off x="132896" y="2705165"/>
            <a:ext cx="2206203" cy="1015663"/>
          </a:xfrm>
          <a:prstGeom prst="rect">
            <a:avLst/>
          </a:prstGeom>
          <a:noFill/>
        </p:spPr>
        <p:txBody>
          <a:bodyPr wrap="none" rtlCol="0">
            <a:spAutoFit/>
          </a:bodyPr>
          <a:lstStyle/>
          <a:p>
            <a:pPr algn="ctr"/>
            <a:r>
              <a:rPr lang="en-US" sz="2000" dirty="0" smtClean="0">
                <a:solidFill>
                  <a:srgbClr val="000090"/>
                </a:solidFill>
              </a:rPr>
              <a:t>Real packet</a:t>
            </a:r>
          </a:p>
          <a:p>
            <a:pPr algn="ctr"/>
            <a:r>
              <a:rPr lang="en-US" sz="2000" dirty="0" smtClean="0">
                <a:solidFill>
                  <a:srgbClr val="000090"/>
                </a:solidFill>
              </a:rPr>
              <a:t>traces collected</a:t>
            </a:r>
          </a:p>
          <a:p>
            <a:pPr algn="ctr"/>
            <a:r>
              <a:rPr lang="en-US" sz="2000" dirty="0" smtClean="0">
                <a:solidFill>
                  <a:srgbClr val="000090"/>
                </a:solidFill>
              </a:rPr>
              <a:t>on smartphones</a:t>
            </a:r>
            <a:endParaRPr lang="en-US" sz="2000" dirty="0">
              <a:solidFill>
                <a:srgbClr val="000090"/>
              </a:solidFill>
            </a:endParaRPr>
          </a:p>
        </p:txBody>
      </p:sp>
      <p:sp>
        <p:nvSpPr>
          <p:cNvPr id="8" name="TextBox 7"/>
          <p:cNvSpPr txBox="1"/>
          <p:nvPr/>
        </p:nvSpPr>
        <p:spPr>
          <a:xfrm>
            <a:off x="3255426" y="2977521"/>
            <a:ext cx="2079591" cy="707886"/>
          </a:xfrm>
          <a:prstGeom prst="rect">
            <a:avLst/>
          </a:prstGeom>
          <a:noFill/>
        </p:spPr>
        <p:txBody>
          <a:bodyPr wrap="none" rtlCol="0">
            <a:spAutoFit/>
          </a:bodyPr>
          <a:lstStyle/>
          <a:p>
            <a:pPr algn="ctr"/>
            <a:r>
              <a:rPr lang="en-US" sz="2000" dirty="0" smtClean="0">
                <a:solidFill>
                  <a:srgbClr val="000090"/>
                </a:solidFill>
              </a:rPr>
              <a:t>Network model</a:t>
            </a:r>
          </a:p>
          <a:p>
            <a:pPr algn="ctr"/>
            <a:r>
              <a:rPr lang="en-US" sz="2000" dirty="0" smtClean="0">
                <a:solidFill>
                  <a:srgbClr val="000090"/>
                </a:solidFill>
              </a:rPr>
              <a:t>simulator</a:t>
            </a:r>
            <a:endParaRPr lang="en-US" sz="2000" dirty="0">
              <a:solidFill>
                <a:srgbClr val="000090"/>
              </a:solidFill>
            </a:endParaRPr>
          </a:p>
        </p:txBody>
      </p:sp>
      <p:sp>
        <p:nvSpPr>
          <p:cNvPr id="9" name="Left Arrow 8"/>
          <p:cNvSpPr/>
          <p:nvPr/>
        </p:nvSpPr>
        <p:spPr>
          <a:xfrm flipH="1">
            <a:off x="1903526" y="1901582"/>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10" name="Picture 9"/>
          <p:cNvPicPr>
            <a:picLocks noChangeAspect="1"/>
          </p:cNvPicPr>
          <p:nvPr/>
        </p:nvPicPr>
        <p:blipFill>
          <a:blip r:embed="rId4"/>
          <a:stretch>
            <a:fillRect/>
          </a:stretch>
        </p:blipFill>
        <p:spPr>
          <a:xfrm>
            <a:off x="6848299" y="1676834"/>
            <a:ext cx="992157" cy="992157"/>
          </a:xfrm>
          <a:prstGeom prst="rect">
            <a:avLst/>
          </a:prstGeom>
          <a:effectLst>
            <a:glow rad="139700">
              <a:schemeClr val="accent3">
                <a:satMod val="175000"/>
                <a:alpha val="40000"/>
              </a:schemeClr>
            </a:glow>
          </a:effectLst>
        </p:spPr>
      </p:pic>
      <p:sp>
        <p:nvSpPr>
          <p:cNvPr id="11" name="TextBox 10"/>
          <p:cNvSpPr txBox="1"/>
          <p:nvPr/>
        </p:nvSpPr>
        <p:spPr>
          <a:xfrm>
            <a:off x="5991145" y="2668991"/>
            <a:ext cx="2765242" cy="1015663"/>
          </a:xfrm>
          <a:prstGeom prst="rect">
            <a:avLst/>
          </a:prstGeom>
          <a:noFill/>
        </p:spPr>
        <p:txBody>
          <a:bodyPr wrap="square" rtlCol="0">
            <a:spAutoFit/>
          </a:bodyPr>
          <a:lstStyle/>
          <a:p>
            <a:pPr algn="ctr"/>
            <a:r>
              <a:rPr lang="en-US" sz="2000" dirty="0" smtClean="0">
                <a:solidFill>
                  <a:srgbClr val="000090"/>
                </a:solidFill>
              </a:rPr>
              <a:t>Adjusted packet timing and time series of RRC states</a:t>
            </a:r>
            <a:endParaRPr lang="en-US" sz="2000" dirty="0">
              <a:solidFill>
                <a:srgbClr val="000090"/>
              </a:solidFill>
            </a:endParaRPr>
          </a:p>
        </p:txBody>
      </p:sp>
      <p:sp>
        <p:nvSpPr>
          <p:cNvPr id="12" name="Left Arrow 11"/>
          <p:cNvSpPr/>
          <p:nvPr/>
        </p:nvSpPr>
        <p:spPr>
          <a:xfrm flipH="1">
            <a:off x="5023939" y="1924480"/>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3" name="Left Arrow 12"/>
          <p:cNvSpPr/>
          <p:nvPr/>
        </p:nvSpPr>
        <p:spPr>
          <a:xfrm rot="8163738" flipH="1">
            <a:off x="6068687" y="3893842"/>
            <a:ext cx="110787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4664635" y="5539868"/>
            <a:ext cx="1786041" cy="707886"/>
          </a:xfrm>
          <a:prstGeom prst="rect">
            <a:avLst/>
          </a:prstGeom>
          <a:noFill/>
        </p:spPr>
        <p:txBody>
          <a:bodyPr wrap="none" rtlCol="0">
            <a:spAutoFit/>
          </a:bodyPr>
          <a:lstStyle/>
          <a:p>
            <a:pPr algn="ctr"/>
            <a:r>
              <a:rPr lang="en-US" sz="2000" dirty="0" smtClean="0">
                <a:solidFill>
                  <a:srgbClr val="000090"/>
                </a:solidFill>
              </a:rPr>
              <a:t>Power model</a:t>
            </a:r>
          </a:p>
          <a:p>
            <a:pPr algn="ctr"/>
            <a:r>
              <a:rPr lang="en-US" sz="2000" dirty="0" smtClean="0">
                <a:solidFill>
                  <a:srgbClr val="000090"/>
                </a:solidFill>
              </a:rPr>
              <a:t>simulator</a:t>
            </a:r>
            <a:endParaRPr lang="en-US" sz="2000" dirty="0">
              <a:solidFill>
                <a:srgbClr val="000090"/>
              </a:solidFill>
            </a:endParaRPr>
          </a:p>
        </p:txBody>
      </p:sp>
      <p:pic>
        <p:nvPicPr>
          <p:cNvPr id="16" name="Picture 15"/>
          <p:cNvPicPr>
            <a:picLocks noChangeAspect="1"/>
          </p:cNvPicPr>
          <p:nvPr/>
        </p:nvPicPr>
        <p:blipFill>
          <a:blip r:embed="rId4"/>
          <a:stretch>
            <a:fillRect/>
          </a:stretch>
        </p:blipFill>
        <p:spPr>
          <a:xfrm>
            <a:off x="2080111" y="4294388"/>
            <a:ext cx="992157" cy="992157"/>
          </a:xfrm>
          <a:prstGeom prst="rect">
            <a:avLst/>
          </a:prstGeom>
          <a:effectLst>
            <a:glow rad="228600">
              <a:schemeClr val="accent1">
                <a:satMod val="175000"/>
                <a:alpha val="40000"/>
              </a:schemeClr>
            </a:glow>
          </a:effectLst>
        </p:spPr>
      </p:pic>
      <p:sp>
        <p:nvSpPr>
          <p:cNvPr id="17" name="TextBox 16"/>
          <p:cNvSpPr txBox="1"/>
          <p:nvPr/>
        </p:nvSpPr>
        <p:spPr>
          <a:xfrm>
            <a:off x="1208191" y="5448995"/>
            <a:ext cx="2765242" cy="707886"/>
          </a:xfrm>
          <a:prstGeom prst="rect">
            <a:avLst/>
          </a:prstGeom>
          <a:noFill/>
        </p:spPr>
        <p:txBody>
          <a:bodyPr wrap="square" rtlCol="0">
            <a:spAutoFit/>
          </a:bodyPr>
          <a:lstStyle/>
          <a:p>
            <a:pPr algn="ctr"/>
            <a:r>
              <a:rPr lang="en-US" sz="2000" dirty="0" smtClean="0">
                <a:solidFill>
                  <a:srgbClr val="000090"/>
                </a:solidFill>
              </a:rPr>
              <a:t>Calculated radio energy usage </a:t>
            </a:r>
            <a:endParaRPr lang="en-US" sz="2000" dirty="0">
              <a:solidFill>
                <a:srgbClr val="000090"/>
              </a:solidFill>
            </a:endParaRPr>
          </a:p>
        </p:txBody>
      </p:sp>
      <p:sp>
        <p:nvSpPr>
          <p:cNvPr id="18" name="Left Arrow 17"/>
          <p:cNvSpPr/>
          <p:nvPr/>
        </p:nvSpPr>
        <p:spPr>
          <a:xfrm rot="10800000" flipH="1">
            <a:off x="3411013" y="4545447"/>
            <a:ext cx="1384514"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20" name="Picture 19"/>
          <p:cNvPicPr>
            <a:picLocks noChangeAspect="1"/>
          </p:cNvPicPr>
          <p:nvPr/>
        </p:nvPicPr>
        <p:blipFill>
          <a:blip r:embed="rId5"/>
          <a:stretch>
            <a:fillRect/>
          </a:stretch>
        </p:blipFill>
        <p:spPr>
          <a:xfrm>
            <a:off x="3578652" y="1553101"/>
            <a:ext cx="1335812" cy="1335812"/>
          </a:xfrm>
          <a:prstGeom prst="rect">
            <a:avLst/>
          </a:prstGeom>
        </p:spPr>
      </p:pic>
    </p:spTree>
    <p:extLst>
      <p:ext uri="{BB962C8B-B14F-4D97-AF65-F5344CB8AC3E}">
        <p14:creationId xmlns:p14="http://schemas.microsoft.com/office/powerpoint/2010/main" val="184654931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9029" y="2454844"/>
            <a:ext cx="2421665" cy="1802661"/>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56</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a:t>
            </a:r>
            <a:r>
              <a:rPr lang="en-US" dirty="0" smtClean="0"/>
              <a:t>validation</a:t>
            </a:r>
            <a:endParaRPr lang="en-US" dirty="0"/>
          </a:p>
        </p:txBody>
      </p:sp>
      <p:sp>
        <p:nvSpPr>
          <p:cNvPr id="9" name="Rounded Rectangle 8"/>
          <p:cNvSpPr/>
          <p:nvPr/>
        </p:nvSpPr>
        <p:spPr>
          <a:xfrm>
            <a:off x="5463226" y="1580944"/>
            <a:ext cx="3223574" cy="348556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solidFill>
                  <a:srgbClr val="FFFF00"/>
                </a:solidFill>
              </a:rPr>
              <a:t>&lt; 6%</a:t>
            </a:r>
            <a:r>
              <a:rPr lang="en-US" altLang="zh-CN" sz="3200" b="1" dirty="0" smtClean="0"/>
              <a:t> error rate in evaluations with real applications</a:t>
            </a:r>
            <a:endParaRPr lang="en-US" altLang="zh-CN" sz="2400" dirty="0"/>
          </a:p>
        </p:txBody>
      </p:sp>
      <p:pic>
        <p:nvPicPr>
          <p:cNvPr id="12" name="Picture 11"/>
          <p:cNvPicPr>
            <a:picLocks noChangeAspect="1"/>
          </p:cNvPicPr>
          <p:nvPr/>
        </p:nvPicPr>
        <p:blipFill>
          <a:blip r:embed="rId4"/>
          <a:stretch>
            <a:fillRect/>
          </a:stretch>
        </p:blipFill>
        <p:spPr>
          <a:xfrm>
            <a:off x="3393565" y="1491589"/>
            <a:ext cx="1173235" cy="1170007"/>
          </a:xfrm>
          <a:prstGeom prst="rect">
            <a:avLst/>
          </a:prstGeom>
        </p:spPr>
      </p:pic>
      <p:pic>
        <p:nvPicPr>
          <p:cNvPr id="13" name="Picture 12"/>
          <p:cNvPicPr>
            <a:picLocks noChangeAspect="1"/>
          </p:cNvPicPr>
          <p:nvPr/>
        </p:nvPicPr>
        <p:blipFill>
          <a:blip r:embed="rId5"/>
          <a:stretch>
            <a:fillRect/>
          </a:stretch>
        </p:blipFill>
        <p:spPr>
          <a:xfrm>
            <a:off x="3541225" y="3737240"/>
            <a:ext cx="992157" cy="992157"/>
          </a:xfrm>
          <a:prstGeom prst="rect">
            <a:avLst/>
          </a:prstGeom>
          <a:effectLst>
            <a:glow rad="139700">
              <a:schemeClr val="accent1">
                <a:satMod val="175000"/>
                <a:alpha val="40000"/>
              </a:schemeClr>
            </a:glow>
          </a:effectLst>
        </p:spPr>
      </p:pic>
      <p:sp>
        <p:nvSpPr>
          <p:cNvPr id="14" name="Left Arrow 13"/>
          <p:cNvSpPr/>
          <p:nvPr/>
        </p:nvSpPr>
        <p:spPr>
          <a:xfrm rot="20538313" flipH="1">
            <a:off x="1739947" y="2299664"/>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2847066" y="2692913"/>
            <a:ext cx="2277086" cy="707886"/>
          </a:xfrm>
          <a:prstGeom prst="rect">
            <a:avLst/>
          </a:prstGeom>
          <a:noFill/>
        </p:spPr>
        <p:txBody>
          <a:bodyPr wrap="none" rtlCol="0">
            <a:spAutoFit/>
          </a:bodyPr>
          <a:lstStyle/>
          <a:p>
            <a:pPr algn="ctr"/>
            <a:r>
              <a:rPr lang="en-US" sz="2000" dirty="0" smtClean="0">
                <a:solidFill>
                  <a:srgbClr val="000090"/>
                </a:solidFill>
              </a:rPr>
              <a:t>Power meter</a:t>
            </a:r>
          </a:p>
          <a:p>
            <a:pPr algn="ctr"/>
            <a:r>
              <a:rPr lang="en-US" sz="2000" dirty="0" smtClean="0">
                <a:solidFill>
                  <a:srgbClr val="000090"/>
                </a:solidFill>
              </a:rPr>
              <a:t>directly measure</a:t>
            </a:r>
            <a:endParaRPr lang="en-US" sz="2000" dirty="0">
              <a:solidFill>
                <a:srgbClr val="000090"/>
              </a:solidFill>
            </a:endParaRPr>
          </a:p>
        </p:txBody>
      </p:sp>
      <p:sp>
        <p:nvSpPr>
          <p:cNvPr id="16" name="Left Arrow 15"/>
          <p:cNvSpPr/>
          <p:nvPr/>
        </p:nvSpPr>
        <p:spPr>
          <a:xfrm rot="1510428" flipH="1">
            <a:off x="1695338" y="3813231"/>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7" name="TextBox 16"/>
          <p:cNvSpPr txBox="1"/>
          <p:nvPr/>
        </p:nvSpPr>
        <p:spPr>
          <a:xfrm>
            <a:off x="145943" y="4233319"/>
            <a:ext cx="2289985" cy="707886"/>
          </a:xfrm>
          <a:prstGeom prst="rect">
            <a:avLst/>
          </a:prstGeom>
          <a:noFill/>
        </p:spPr>
        <p:txBody>
          <a:bodyPr wrap="none" rtlCol="0">
            <a:spAutoFit/>
          </a:bodyPr>
          <a:lstStyle/>
          <a:p>
            <a:pPr algn="ctr"/>
            <a:r>
              <a:rPr lang="en-US" sz="2000" dirty="0" smtClean="0">
                <a:solidFill>
                  <a:srgbClr val="000090"/>
                </a:solidFill>
              </a:rPr>
              <a:t>Real applications</a:t>
            </a:r>
          </a:p>
          <a:p>
            <a:pPr algn="ctr"/>
            <a:r>
              <a:rPr lang="en-US" sz="2000" dirty="0" smtClean="0">
                <a:solidFill>
                  <a:srgbClr val="000090"/>
                </a:solidFill>
              </a:rPr>
              <a:t>running</a:t>
            </a:r>
            <a:endParaRPr lang="en-US" sz="2000" dirty="0">
              <a:solidFill>
                <a:srgbClr val="000090"/>
              </a:solidFill>
            </a:endParaRPr>
          </a:p>
        </p:txBody>
      </p:sp>
      <p:sp>
        <p:nvSpPr>
          <p:cNvPr id="18" name="TextBox 17"/>
          <p:cNvSpPr txBox="1"/>
          <p:nvPr/>
        </p:nvSpPr>
        <p:spPr>
          <a:xfrm>
            <a:off x="2593635" y="4730199"/>
            <a:ext cx="2958187" cy="707886"/>
          </a:xfrm>
          <a:prstGeom prst="rect">
            <a:avLst/>
          </a:prstGeom>
          <a:noFill/>
        </p:spPr>
        <p:txBody>
          <a:bodyPr wrap="none" rtlCol="0">
            <a:spAutoFit/>
          </a:bodyPr>
          <a:lstStyle/>
          <a:p>
            <a:pPr algn="ctr"/>
            <a:r>
              <a:rPr lang="en-US" sz="2000" dirty="0" smtClean="0">
                <a:solidFill>
                  <a:srgbClr val="000090"/>
                </a:solidFill>
              </a:rPr>
              <a:t>Packet traces +</a:t>
            </a:r>
          </a:p>
          <a:p>
            <a:pPr algn="ctr"/>
            <a:r>
              <a:rPr lang="en-US" sz="2000" dirty="0" smtClean="0">
                <a:solidFill>
                  <a:srgbClr val="000090"/>
                </a:solidFill>
              </a:rPr>
              <a:t>Trace-driven analysis</a:t>
            </a:r>
            <a:endParaRPr lang="en-US" sz="2000" dirty="0">
              <a:solidFill>
                <a:srgbClr val="000090"/>
              </a:solidFill>
            </a:endParaRPr>
          </a:p>
        </p:txBody>
      </p:sp>
    </p:spTree>
    <p:extLst>
      <p:ext uri="{BB962C8B-B14F-4D97-AF65-F5344CB8AC3E}">
        <p14:creationId xmlns:p14="http://schemas.microsoft.com/office/powerpoint/2010/main" val="347516779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20 </a:t>
            </a:r>
            <a:r>
              <a:rPr lang="en-US" dirty="0" smtClean="0"/>
              <a:t>voluntary smartphone </a:t>
            </a:r>
            <a:r>
              <a:rPr lang="en-US" dirty="0"/>
              <a:t>users for seven </a:t>
            </a:r>
            <a:r>
              <a:rPr lang="en-US" dirty="0" smtClean="0"/>
              <a:t>months</a:t>
            </a:r>
          </a:p>
          <a:p>
            <a:pPr lvl="1"/>
            <a:r>
              <a:rPr lang="en-US" dirty="0" smtClean="0"/>
              <a:t>Undergraduate </a:t>
            </a:r>
            <a:r>
              <a:rPr lang="en-US" dirty="0"/>
              <a:t>and graduate students from 8 departments at University of Michigan </a:t>
            </a:r>
            <a:endParaRPr lang="en-US" dirty="0"/>
          </a:p>
          <a:p>
            <a:r>
              <a:rPr lang="en-US" dirty="0" smtClean="0"/>
              <a:t>Data collected (</a:t>
            </a:r>
            <a:r>
              <a:rPr lang="nl-NL" dirty="0" smtClean="0">
                <a:solidFill>
                  <a:srgbClr val="3366FF"/>
                </a:solidFill>
              </a:rPr>
              <a:t>152GB</a:t>
            </a:r>
            <a:r>
              <a:rPr lang="nl-NL" dirty="0" smtClean="0"/>
              <a:t> </a:t>
            </a:r>
            <a:r>
              <a:rPr lang="nl-NL" dirty="0"/>
              <a:t>in </a:t>
            </a:r>
            <a:r>
              <a:rPr lang="nl-NL" dirty="0" err="1" smtClean="0"/>
              <a:t>total</a:t>
            </a:r>
            <a:r>
              <a:rPr lang="nl-NL" dirty="0" smtClean="0"/>
              <a:t>)</a:t>
            </a:r>
            <a:endParaRPr lang="en-US" dirty="0" smtClean="0"/>
          </a:p>
          <a:p>
            <a:pPr lvl="1"/>
            <a:r>
              <a:rPr lang="en-US" dirty="0" smtClean="0"/>
              <a:t>Full </a:t>
            </a:r>
            <a:r>
              <a:rPr lang="en-US" i="1" dirty="0" err="1" smtClean="0"/>
              <a:t>tcpdump</a:t>
            </a:r>
            <a:r>
              <a:rPr lang="en-US" dirty="0" smtClean="0"/>
              <a:t> packet traces</a:t>
            </a:r>
          </a:p>
          <a:p>
            <a:pPr lvl="1"/>
            <a:r>
              <a:rPr lang="en-US" dirty="0" smtClean="0"/>
              <a:t>Process name for sending/receiving each packet</a:t>
            </a:r>
          </a:p>
          <a:p>
            <a:pPr lvl="1"/>
            <a:r>
              <a:rPr lang="en-US" dirty="0" smtClean="0"/>
              <a:t>Screen status logger (1Hz)</a:t>
            </a:r>
          </a:p>
        </p:txBody>
      </p:sp>
      <p:sp>
        <p:nvSpPr>
          <p:cNvPr id="3" name="Slide Number Placeholder 2"/>
          <p:cNvSpPr>
            <a:spLocks noGrp="1"/>
          </p:cNvSpPr>
          <p:nvPr>
            <p:ph type="sldNum" sz="quarter" idx="12"/>
          </p:nvPr>
        </p:nvSpPr>
        <p:spPr/>
        <p:txBody>
          <a:bodyPr/>
          <a:lstStyle/>
          <a:p>
            <a:fld id="{D7E63A33-8271-4DD0-9C48-789913D7C115}" type="slidenum">
              <a:rPr lang="en-US" smtClean="0"/>
              <a:pPr/>
              <a:t>57</a:t>
            </a:fld>
            <a:endParaRPr lang="en-US"/>
          </a:p>
        </p:txBody>
      </p:sp>
      <p:sp>
        <p:nvSpPr>
          <p:cNvPr id="4" name="Title 3"/>
          <p:cNvSpPr>
            <a:spLocks noGrp="1"/>
          </p:cNvSpPr>
          <p:nvPr>
            <p:ph type="title"/>
          </p:nvPr>
        </p:nvSpPr>
        <p:spPr/>
        <p:txBody>
          <a:bodyPr/>
          <a:lstStyle/>
          <a:p>
            <a:r>
              <a:rPr lang="en-US" dirty="0" smtClean="0"/>
              <a:t>UMICH data set</a:t>
            </a:r>
            <a:endParaRPr lang="en-US" dirty="0"/>
          </a:p>
        </p:txBody>
      </p:sp>
    </p:spTree>
    <p:extLst>
      <p:ext uri="{BB962C8B-B14F-4D97-AF65-F5344CB8AC3E}">
        <p14:creationId xmlns:p14="http://schemas.microsoft.com/office/powerpoint/2010/main" val="427656632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58</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6" name="Rounded Rectangle 5"/>
          <p:cNvSpPr/>
          <p:nvPr/>
        </p:nvSpPr>
        <p:spPr>
          <a:xfrm>
            <a:off x="2325728" y="3792172"/>
            <a:ext cx="652971" cy="1395884"/>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67142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59</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10" name="Rounded Rectangle 9"/>
          <p:cNvSpPr/>
          <p:nvPr/>
        </p:nvSpPr>
        <p:spPr>
          <a:xfrm>
            <a:off x="1224741" y="2565086"/>
            <a:ext cx="6637811" cy="2661732"/>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defTabSz="457200">
              <a:defRPr/>
            </a:pPr>
            <a:r>
              <a:rPr lang="en-US" sz="3200" dirty="0" smtClean="0"/>
              <a:t>The </a:t>
            </a:r>
            <a:r>
              <a:rPr lang="en-US" sz="3200" b="1" dirty="0" smtClean="0"/>
              <a:t>tail </a:t>
            </a:r>
            <a:r>
              <a:rPr lang="en-US" sz="3200" b="1" dirty="0"/>
              <a:t>problem</a:t>
            </a:r>
            <a:r>
              <a:rPr lang="en-US" sz="3200" dirty="0"/>
              <a:t> is </a:t>
            </a:r>
            <a:r>
              <a:rPr lang="en-US" sz="3200" dirty="0" smtClean="0"/>
              <a:t>the </a:t>
            </a:r>
            <a:r>
              <a:rPr lang="en-US" sz="3200" dirty="0"/>
              <a:t>key factor for </a:t>
            </a:r>
            <a:r>
              <a:rPr lang="en-US" sz="3200" dirty="0" smtClean="0"/>
              <a:t>LTE’s high energy consumption, similar </a:t>
            </a:r>
            <a:r>
              <a:rPr lang="en-US" sz="3200" dirty="0"/>
              <a:t>to 3G </a:t>
            </a:r>
            <a:r>
              <a:rPr lang="en-US" sz="3200" dirty="0" smtClean="0"/>
              <a:t>networks</a:t>
            </a:r>
            <a:endParaRPr lang="en-US" sz="3200" dirty="0"/>
          </a:p>
        </p:txBody>
      </p:sp>
    </p:spTree>
    <p:extLst>
      <p:ext uri="{BB962C8B-B14F-4D97-AF65-F5344CB8AC3E}">
        <p14:creationId xmlns:p14="http://schemas.microsoft.com/office/powerpoint/2010/main" val="386557042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6</a:t>
            </a:fld>
            <a:endParaRPr lang="en-US"/>
          </a:p>
        </p:txBody>
      </p:sp>
      <p:sp>
        <p:nvSpPr>
          <p:cNvPr id="2" name="Title 1"/>
          <p:cNvSpPr>
            <a:spLocks noGrp="1"/>
          </p:cNvSpPr>
          <p:nvPr>
            <p:ph type="title"/>
          </p:nvPr>
        </p:nvSpPr>
        <p:spPr/>
        <p:txBody>
          <a:bodyPr/>
          <a:lstStyle/>
          <a:p>
            <a:r>
              <a:rPr lang="en-US" dirty="0" smtClean="0"/>
              <a:t>Roadmap</a:t>
            </a:r>
            <a:endParaRPr lang="en-US" dirty="0"/>
          </a:p>
        </p:txBody>
      </p:sp>
    </p:spTree>
    <p:extLst>
      <p:ext uri="{BB962C8B-B14F-4D97-AF65-F5344CB8AC3E}">
        <p14:creationId xmlns:p14="http://schemas.microsoft.com/office/powerpoint/2010/main" val="3337305909"/>
      </p:ext>
    </p:extLst>
  </p:cSld>
  <p:clrMapOvr>
    <a:masterClrMapping/>
  </p:clrMapOvr>
  <mc:AlternateContent xmlns:mc="http://schemas.openxmlformats.org/markup-compatibility/2006">
    <mc:Choice xmlns:p14="http://schemas.microsoft.com/office/powerpoint/2010/main" Requires="p14">
      <p:transition spd="slow" p14:dur="2000" advTm="92"/>
    </mc:Choice>
    <mc:Fallback>
      <p:transition xmlns:p14="http://schemas.microsoft.com/office/powerpoint/2010/main" spd="slow" advTm="92"/>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280" y="1926032"/>
            <a:ext cx="5999720" cy="4200131"/>
          </a:xfrm>
        </p:spPr>
        <p:txBody>
          <a:bodyPr>
            <a:normAutofit/>
          </a:bodyPr>
          <a:lstStyle/>
          <a:p>
            <a:r>
              <a:rPr lang="en-US" dirty="0" smtClean="0"/>
              <a:t>Smartphone screen is switched on and off often (&gt;</a:t>
            </a:r>
            <a:r>
              <a:rPr lang="en-US" b="1" dirty="0" smtClean="0">
                <a:solidFill>
                  <a:srgbClr val="FF0000"/>
                </a:solidFill>
              </a:rPr>
              <a:t>50</a:t>
            </a:r>
            <a:r>
              <a:rPr lang="en-US" dirty="0" smtClean="0"/>
              <a:t> times/day/user)</a:t>
            </a:r>
          </a:p>
          <a:p>
            <a:r>
              <a:rPr lang="en-US" dirty="0" smtClean="0"/>
              <a:t>Screen status is a good heuristic for determining whether the user is actively interacting with the </a:t>
            </a:r>
            <a:r>
              <a:rPr lang="en-US" dirty="0" smtClean="0"/>
              <a:t>device</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60</a:t>
            </a:fld>
            <a:endParaRPr lang="en-US"/>
          </a:p>
        </p:txBody>
      </p:sp>
      <p:sp>
        <p:nvSpPr>
          <p:cNvPr id="2" name="Title 1"/>
          <p:cNvSpPr>
            <a:spLocks noGrp="1"/>
          </p:cNvSpPr>
          <p:nvPr>
            <p:ph type="title"/>
          </p:nvPr>
        </p:nvSpPr>
        <p:spPr>
          <a:xfrm>
            <a:off x="0" y="274638"/>
            <a:ext cx="9144000" cy="1143000"/>
          </a:xfrm>
        </p:spPr>
        <p:txBody>
          <a:bodyPr>
            <a:normAutofit/>
          </a:bodyPr>
          <a:lstStyle/>
          <a:p>
            <a:r>
              <a:rPr lang="en-US" dirty="0"/>
              <a:t>Screen-off traffic </a:t>
            </a:r>
            <a:r>
              <a:rPr lang="en-US" dirty="0" smtClean="0"/>
              <a:t>characterization</a:t>
            </a:r>
            <a:endParaRPr lang="en-US" dirty="0"/>
          </a:p>
        </p:txBody>
      </p:sp>
      <p:pic>
        <p:nvPicPr>
          <p:cNvPr id="5" name="Picture 4" descr="photo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91665" y="2631873"/>
            <a:ext cx="3289300" cy="2463800"/>
          </a:xfrm>
          <a:prstGeom prst="rect">
            <a:avLst/>
          </a:prstGeom>
        </p:spPr>
      </p:pic>
      <p:pic>
        <p:nvPicPr>
          <p:cNvPr id="8" name="Picture 7"/>
          <p:cNvPicPr>
            <a:picLocks noChangeAspect="1"/>
          </p:cNvPicPr>
          <p:nvPr/>
        </p:nvPicPr>
        <p:blipFill>
          <a:blip r:embed="rId4"/>
          <a:stretch>
            <a:fillRect/>
          </a:stretch>
        </p:blipFill>
        <p:spPr>
          <a:xfrm rot="15778938">
            <a:off x="7149530" y="3076822"/>
            <a:ext cx="1406017" cy="1144273"/>
          </a:xfrm>
          <a:prstGeom prst="rect">
            <a:avLst/>
          </a:prstGeom>
        </p:spPr>
      </p:pic>
    </p:spTree>
    <p:extLst>
      <p:ext uri="{BB962C8B-B14F-4D97-AF65-F5344CB8AC3E}">
        <p14:creationId xmlns:p14="http://schemas.microsoft.com/office/powerpoint/2010/main" val="71618396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61</a:t>
            </a:fld>
            <a:endParaRPr lang="en-US"/>
          </a:p>
        </p:txBody>
      </p:sp>
      <p:sp>
        <p:nvSpPr>
          <p:cNvPr id="2" name="Title 1"/>
          <p:cNvSpPr>
            <a:spLocks noGrp="1"/>
          </p:cNvSpPr>
          <p:nvPr>
            <p:ph type="title"/>
          </p:nvPr>
        </p:nvSpPr>
        <p:spPr/>
        <p:txBody>
          <a:bodyPr>
            <a:normAutofit fontScale="90000"/>
          </a:bodyPr>
          <a:lstStyle/>
          <a:p>
            <a:r>
              <a:rPr lang="en-US" dirty="0" smtClean="0"/>
              <a:t>Breakdown of packet count based on screen status</a:t>
            </a:r>
            <a:endParaRPr lang="en-US" dirty="0"/>
          </a:p>
        </p:txBody>
      </p:sp>
      <p:graphicFrame>
        <p:nvGraphicFramePr>
          <p:cNvPr id="4" name="Chart 3"/>
          <p:cNvGraphicFramePr/>
          <p:nvPr>
            <p:extLst>
              <p:ext uri="{D42A27DB-BD31-4B8C-83A1-F6EECF244321}">
                <p14:modId xmlns:p14="http://schemas.microsoft.com/office/powerpoint/2010/main" val="2432102419"/>
              </p:ext>
            </p:extLst>
          </p:nvPr>
        </p:nvGraphicFramePr>
        <p:xfrm>
          <a:off x="1328962" y="2075400"/>
          <a:ext cx="6511411" cy="433254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314196" y="1417638"/>
            <a:ext cx="6213660" cy="707886"/>
          </a:xfrm>
          <a:prstGeom prst="rect">
            <a:avLst/>
          </a:prstGeom>
          <a:noFill/>
        </p:spPr>
        <p:txBody>
          <a:bodyPr wrap="none" rtlCol="0">
            <a:spAutoFit/>
          </a:bodyPr>
          <a:lstStyle/>
          <a:p>
            <a:r>
              <a:rPr lang="en-US" sz="2000" i="1" dirty="0" smtClean="0">
                <a:solidFill>
                  <a:srgbClr val="0000FF"/>
                </a:solidFill>
              </a:rPr>
              <a:t>Unknown group: 9% of all packets, due to users</a:t>
            </a:r>
          </a:p>
          <a:p>
            <a:r>
              <a:rPr lang="en-US" sz="2000" i="1" dirty="0" smtClean="0">
                <a:solidFill>
                  <a:srgbClr val="0000FF"/>
                </a:solidFill>
              </a:rPr>
              <a:t>accidentally terminating screen status logger</a:t>
            </a:r>
            <a:endParaRPr lang="en-US" sz="2000" i="1" dirty="0">
              <a:solidFill>
                <a:srgbClr val="0000FF"/>
              </a:solidFill>
            </a:endParaRPr>
          </a:p>
        </p:txBody>
      </p:sp>
      <p:cxnSp>
        <p:nvCxnSpPr>
          <p:cNvPr id="9" name="Straight Connector 8"/>
          <p:cNvCxnSpPr/>
          <p:nvPr/>
        </p:nvCxnSpPr>
        <p:spPr>
          <a:xfrm>
            <a:off x="1744373" y="2879795"/>
            <a:ext cx="4368854" cy="0"/>
          </a:xfrm>
          <a:prstGeom prst="line">
            <a:avLst/>
          </a:prstGeom>
          <a:ln w="38100" cmpd="sng"/>
        </p:spPr>
        <p:style>
          <a:lnRef idx="2">
            <a:schemeClr val="accent3"/>
          </a:lnRef>
          <a:fillRef idx="0">
            <a:schemeClr val="accent3"/>
          </a:fillRef>
          <a:effectRef idx="1">
            <a:schemeClr val="accent3"/>
          </a:effectRef>
          <a:fontRef idx="minor">
            <a:schemeClr val="tx1"/>
          </a:fontRef>
        </p:style>
      </p:cxnSp>
      <p:sp>
        <p:nvSpPr>
          <p:cNvPr id="13" name="TextBox 12"/>
          <p:cNvSpPr txBox="1"/>
          <p:nvPr/>
        </p:nvSpPr>
        <p:spPr>
          <a:xfrm>
            <a:off x="3750627" y="2294528"/>
            <a:ext cx="721021" cy="461665"/>
          </a:xfrm>
          <a:prstGeom prst="rect">
            <a:avLst/>
          </a:prstGeom>
          <a:noFill/>
        </p:spPr>
        <p:txBody>
          <a:bodyPr wrap="none" rtlCol="0">
            <a:spAutoFit/>
          </a:bodyPr>
          <a:lstStyle/>
          <a:p>
            <a:r>
              <a:rPr lang="en-US" sz="2400" b="1" dirty="0" smtClean="0">
                <a:solidFill>
                  <a:srgbClr val="FF0000"/>
                </a:solidFill>
              </a:rPr>
              <a:t>50%</a:t>
            </a:r>
            <a:endParaRPr lang="en-US" sz="2400" b="1" dirty="0">
              <a:solidFill>
                <a:srgbClr val="FF0000"/>
              </a:solidFill>
            </a:endParaRPr>
          </a:p>
        </p:txBody>
      </p:sp>
      <p:sp>
        <p:nvSpPr>
          <p:cNvPr id="14" name="TextBox 13"/>
          <p:cNvSpPr txBox="1"/>
          <p:nvPr/>
        </p:nvSpPr>
        <p:spPr>
          <a:xfrm>
            <a:off x="867765" y="3647744"/>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52751491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a “</a:t>
            </a:r>
            <a:r>
              <a:rPr lang="en-US" b="1" i="1" dirty="0" smtClean="0"/>
              <a:t>burst</a:t>
            </a:r>
            <a:r>
              <a:rPr lang="en-US" dirty="0" smtClean="0"/>
              <a:t>”</a:t>
            </a:r>
            <a:endParaRPr lang="en-US" dirty="0"/>
          </a:p>
        </p:txBody>
      </p:sp>
      <p:sp>
        <p:nvSpPr>
          <p:cNvPr id="3" name="Content Placeholder 2"/>
          <p:cNvSpPr>
            <a:spLocks noGrp="1"/>
          </p:cNvSpPr>
          <p:nvPr>
            <p:ph idx="1"/>
          </p:nvPr>
        </p:nvSpPr>
        <p:spPr/>
        <p:txBody>
          <a:bodyPr/>
          <a:lstStyle/>
          <a:p>
            <a:r>
              <a:rPr lang="en-US" dirty="0" smtClean="0"/>
              <a:t>A burst is a sequence of packets with inter-</a:t>
            </a:r>
            <a:r>
              <a:rPr lang="en-US" dirty="0"/>
              <a:t>packet time ≤ </a:t>
            </a:r>
            <a:r>
              <a:rPr lang="en-US" b="1" dirty="0" smtClean="0"/>
              <a:t>BT</a:t>
            </a:r>
            <a:r>
              <a:rPr lang="en-US" dirty="0" smtClean="0"/>
              <a:t>, and leading/trailing gap &gt; </a:t>
            </a:r>
            <a:r>
              <a:rPr lang="en-US" b="1" dirty="0" smtClean="0"/>
              <a:t>BT</a:t>
            </a:r>
          </a:p>
          <a:p>
            <a:r>
              <a:rPr lang="en-US" b="1" dirty="0" smtClean="0"/>
              <a:t>BT</a:t>
            </a:r>
            <a:r>
              <a:rPr lang="en-US" dirty="0" smtClean="0"/>
              <a:t> is burst threshold selected empirically based on network RTTs, e.g. BT = 2s</a:t>
            </a:r>
            <a:endParaRPr lang="en-US" dirty="0"/>
          </a:p>
        </p:txBody>
      </p:sp>
      <p:sp>
        <p:nvSpPr>
          <p:cNvPr id="4" name="Rounded Rectangle 3"/>
          <p:cNvSpPr/>
          <p:nvPr/>
        </p:nvSpPr>
        <p:spPr>
          <a:xfrm>
            <a:off x="320964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Rounded Rectangle 5"/>
          <p:cNvSpPr/>
          <p:nvPr/>
        </p:nvSpPr>
        <p:spPr>
          <a:xfrm>
            <a:off x="424010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ounded Rectangle 6"/>
          <p:cNvSpPr/>
          <p:nvPr/>
        </p:nvSpPr>
        <p:spPr>
          <a:xfrm>
            <a:off x="5244863"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ounded Rectangle 7"/>
          <p:cNvSpPr/>
          <p:nvPr/>
        </p:nvSpPr>
        <p:spPr>
          <a:xfrm>
            <a:off x="87805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ounded Rectangle 8"/>
          <p:cNvSpPr/>
          <p:nvPr/>
        </p:nvSpPr>
        <p:spPr>
          <a:xfrm>
            <a:off x="806376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1" name="Straight Arrow Connector 10"/>
          <p:cNvCxnSpPr>
            <a:stCxn id="8" idx="3"/>
            <a:endCxn id="4" idx="1"/>
          </p:cNvCxnSpPr>
          <p:nvPr/>
        </p:nvCxnSpPr>
        <p:spPr>
          <a:xfrm>
            <a:off x="1157158" y="4985064"/>
            <a:ext cx="2052486"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769849" y="4430189"/>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cxnSp>
        <p:nvCxnSpPr>
          <p:cNvPr id="13" name="Straight Arrow Connector 12"/>
          <p:cNvCxnSpPr>
            <a:stCxn id="7" idx="3"/>
            <a:endCxn id="9" idx="1"/>
          </p:cNvCxnSpPr>
          <p:nvPr/>
        </p:nvCxnSpPr>
        <p:spPr>
          <a:xfrm flipV="1">
            <a:off x="5523963" y="4985064"/>
            <a:ext cx="2539805"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332023" y="4447205"/>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sp>
        <p:nvSpPr>
          <p:cNvPr id="18" name="TextBox 17"/>
          <p:cNvSpPr txBox="1"/>
          <p:nvPr/>
        </p:nvSpPr>
        <p:spPr>
          <a:xfrm>
            <a:off x="3369939" y="4085343"/>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cxnSp>
        <p:nvCxnSpPr>
          <p:cNvPr id="19" name="Straight Arrow Connector 18"/>
          <p:cNvCxnSpPr>
            <a:endCxn id="6" idx="1"/>
          </p:cNvCxnSpPr>
          <p:nvPr/>
        </p:nvCxnSpPr>
        <p:spPr>
          <a:xfrm>
            <a:off x="3488744" y="4987312"/>
            <a:ext cx="751360" cy="0"/>
          </a:xfrm>
          <a:prstGeom prst="straightConnector1">
            <a:avLst/>
          </a:prstGeom>
          <a:ln w="76200" cmpd="sng">
            <a:solidFill>
              <a:srgbClr val="4F81BD"/>
            </a:solidFill>
            <a:prstDash val="solid"/>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448371" y="4296515"/>
            <a:ext cx="662787" cy="923330"/>
          </a:xfrm>
          <a:prstGeom prst="rect">
            <a:avLst/>
          </a:prstGeom>
          <a:noFill/>
        </p:spPr>
        <p:txBody>
          <a:bodyPr wrap="none" rtlCol="0">
            <a:spAutoFit/>
          </a:bodyPr>
          <a:lstStyle/>
          <a:p>
            <a:r>
              <a:rPr lang="en-US" sz="5400" dirty="0" smtClean="0">
                <a:solidFill>
                  <a:srgbClr val="3366FF"/>
                </a:solidFill>
              </a:rPr>
              <a:t>…</a:t>
            </a:r>
            <a:endParaRPr lang="en-US" sz="5400" dirty="0">
              <a:solidFill>
                <a:srgbClr val="3366FF"/>
              </a:solidFill>
            </a:endParaRPr>
          </a:p>
        </p:txBody>
      </p:sp>
      <p:sp>
        <p:nvSpPr>
          <p:cNvPr id="24" name="TextBox 23"/>
          <p:cNvSpPr txBox="1"/>
          <p:nvPr/>
        </p:nvSpPr>
        <p:spPr>
          <a:xfrm>
            <a:off x="4442558" y="4084216"/>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sp>
        <p:nvSpPr>
          <p:cNvPr id="25" name="Rounded Rectangle 24"/>
          <p:cNvSpPr/>
          <p:nvPr/>
        </p:nvSpPr>
        <p:spPr>
          <a:xfrm>
            <a:off x="2904970" y="4594622"/>
            <a:ext cx="3139871" cy="776646"/>
          </a:xfrm>
          <a:prstGeom prst="roundRect">
            <a:avLst/>
          </a:prstGeom>
          <a:solidFill>
            <a:schemeClr val="tx2">
              <a:lumMod val="60000"/>
              <a:lumOff val="40000"/>
              <a:alpha val="14000"/>
            </a:schemeClr>
          </a:solidFill>
          <a:ln>
            <a:solidFill>
              <a:schemeClr val="accent6">
                <a:lumMod val="75000"/>
              </a:schemeClr>
            </a:solidFill>
          </a:ln>
          <a:scene3d>
            <a:camera prst="orthographicFront"/>
            <a:lightRig rig="threePt" dir="t"/>
          </a:scene3d>
          <a:sp3d>
            <a:bevelT w="127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sp>
        <p:nvSpPr>
          <p:cNvPr id="26" name="TextBox 25"/>
          <p:cNvSpPr txBox="1"/>
          <p:nvPr/>
        </p:nvSpPr>
        <p:spPr>
          <a:xfrm>
            <a:off x="4036261" y="5433857"/>
            <a:ext cx="748923" cy="400110"/>
          </a:xfrm>
          <a:prstGeom prst="rect">
            <a:avLst/>
          </a:prstGeom>
          <a:noFill/>
        </p:spPr>
        <p:txBody>
          <a:bodyPr wrap="none" rtlCol="0">
            <a:spAutoFit/>
          </a:bodyPr>
          <a:lstStyle/>
          <a:p>
            <a:r>
              <a:rPr lang="en-US" sz="2000" b="1" dirty="0" smtClean="0">
                <a:solidFill>
                  <a:srgbClr val="3366FF"/>
                </a:solidFill>
              </a:rPr>
              <a:t>Burst</a:t>
            </a:r>
            <a:endParaRPr lang="en-US" sz="2000" b="1" dirty="0">
              <a:solidFill>
                <a:srgbClr val="3366FF"/>
              </a:solidFill>
            </a:endParaRPr>
          </a:p>
        </p:txBody>
      </p:sp>
      <p:sp>
        <p:nvSpPr>
          <p:cNvPr id="5" name="Slide Number Placeholder 4"/>
          <p:cNvSpPr>
            <a:spLocks noGrp="1"/>
          </p:cNvSpPr>
          <p:nvPr>
            <p:ph type="sldNum" sz="quarter" idx="12"/>
          </p:nvPr>
        </p:nvSpPr>
        <p:spPr/>
        <p:txBody>
          <a:bodyPr/>
          <a:lstStyle/>
          <a:p>
            <a:fld id="{D7E63A33-8271-4DD0-9C48-789913D7C115}" type="slidenum">
              <a:rPr lang="en-US" smtClean="0"/>
              <a:pPr/>
              <a:t>62</a:t>
            </a:fld>
            <a:endParaRPr lang="en-US"/>
          </a:p>
        </p:txBody>
      </p:sp>
    </p:spTree>
    <p:extLst>
      <p:ext uri="{BB962C8B-B14F-4D97-AF65-F5344CB8AC3E}">
        <p14:creationId xmlns:p14="http://schemas.microsoft.com/office/powerpoint/2010/main" val="170577896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160" y="1263012"/>
            <a:ext cx="9030839" cy="4918979"/>
          </a:xfrm>
        </p:spPr>
        <p:txBody>
          <a:bodyPr/>
          <a:lstStyle/>
          <a:p>
            <a:r>
              <a:rPr lang="en-US" dirty="0" smtClean="0"/>
              <a:t>Screen-off traffic has </a:t>
            </a:r>
            <a:r>
              <a:rPr lang="en-US" b="1" i="1" dirty="0" smtClean="0">
                <a:solidFill>
                  <a:srgbClr val="0000FF"/>
                </a:solidFill>
              </a:rPr>
              <a:t>less</a:t>
            </a:r>
            <a:r>
              <a:rPr lang="en-US" dirty="0" smtClean="0">
                <a:solidFill>
                  <a:srgbClr val="0000FF"/>
                </a:solidFill>
              </a:rPr>
              <a:t> </a:t>
            </a:r>
            <a:r>
              <a:rPr lang="en-US" dirty="0" smtClean="0"/>
              <a:t>packets/payload, but </a:t>
            </a:r>
            <a:r>
              <a:rPr lang="en-US" b="1" i="1" dirty="0" smtClean="0">
                <a:solidFill>
                  <a:srgbClr val="0000FF"/>
                </a:solidFill>
              </a:rPr>
              <a:t>more</a:t>
            </a:r>
            <a:r>
              <a:rPr lang="en-US" dirty="0" smtClean="0">
                <a:solidFill>
                  <a:srgbClr val="0000FF"/>
                </a:solidFill>
              </a:rPr>
              <a:t> </a:t>
            </a:r>
            <a:r>
              <a:rPr lang="en-US" dirty="0" smtClean="0"/>
              <a:t>bursts, </a:t>
            </a:r>
            <a:r>
              <a:rPr lang="en-US" dirty="0" smtClean="0"/>
              <a:t>which are </a:t>
            </a:r>
            <a:r>
              <a:rPr lang="en-US" b="1" i="1" dirty="0" smtClean="0">
                <a:solidFill>
                  <a:srgbClr val="0000FF"/>
                </a:solidFill>
              </a:rPr>
              <a:t>smaller</a:t>
            </a:r>
            <a:r>
              <a:rPr lang="en-US" dirty="0" smtClean="0">
                <a:solidFill>
                  <a:srgbClr val="0000FF"/>
                </a:solidFill>
              </a:rPr>
              <a:t> </a:t>
            </a:r>
            <a:r>
              <a:rPr lang="en-US" dirty="0" smtClean="0"/>
              <a:t>and </a:t>
            </a:r>
            <a:r>
              <a:rPr lang="en-US" b="1" i="1" dirty="0" smtClean="0">
                <a:solidFill>
                  <a:srgbClr val="0000FF"/>
                </a:solidFill>
              </a:rPr>
              <a:t>shorter</a:t>
            </a:r>
            <a:endParaRPr lang="en-US" i="1" dirty="0">
              <a:solidFill>
                <a:srgbClr val="0000FF"/>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63</a:t>
            </a:fld>
            <a:endParaRPr lang="en-US"/>
          </a:p>
        </p:txBody>
      </p:sp>
      <p:sp>
        <p:nvSpPr>
          <p:cNvPr id="2" name="Title 1"/>
          <p:cNvSpPr>
            <a:spLocks noGrp="1"/>
          </p:cNvSpPr>
          <p:nvPr>
            <p:ph type="title"/>
          </p:nvPr>
        </p:nvSpPr>
        <p:spPr>
          <a:xfrm>
            <a:off x="238124" y="274638"/>
            <a:ext cx="8905875" cy="844522"/>
          </a:xfrm>
        </p:spPr>
        <p:txBody>
          <a:bodyPr>
            <a:normAutofit fontScale="90000"/>
          </a:bodyPr>
          <a:lstStyle/>
          <a:p>
            <a:r>
              <a:rPr lang="en-US" dirty="0" smtClean="0"/>
              <a:t>Screen</a:t>
            </a:r>
            <a:r>
              <a:rPr lang="en-US" dirty="0"/>
              <a:t>-on and </a:t>
            </a:r>
            <a:r>
              <a:rPr lang="en-US" dirty="0" smtClean="0"/>
              <a:t>screen-</a:t>
            </a:r>
            <a:r>
              <a:rPr lang="en-US" dirty="0"/>
              <a:t>off </a:t>
            </a:r>
            <a:r>
              <a:rPr lang="en-US" dirty="0" smtClean="0"/>
              <a:t>traffic comparison</a:t>
            </a:r>
            <a:endParaRPr lang="en-US" dirty="0"/>
          </a:p>
        </p:txBody>
      </p:sp>
      <p:graphicFrame>
        <p:nvGraphicFramePr>
          <p:cNvPr id="5" name="Chart 4"/>
          <p:cNvGraphicFramePr/>
          <p:nvPr>
            <p:extLst>
              <p:ext uri="{D42A27DB-BD31-4B8C-83A1-F6EECF244321}">
                <p14:modId xmlns:p14="http://schemas.microsoft.com/office/powerpoint/2010/main" val="3743679960"/>
              </p:ext>
            </p:extLst>
          </p:nvPr>
        </p:nvGraphicFramePr>
        <p:xfrm>
          <a:off x="1479400" y="2150767"/>
          <a:ext cx="6899083"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942649" y="3582349"/>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63448210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800" y="1600200"/>
            <a:ext cx="8509000" cy="4525963"/>
          </a:xfrm>
        </p:spPr>
        <p:txBody>
          <a:bodyPr/>
          <a:lstStyle/>
          <a:p>
            <a:r>
              <a:rPr lang="en-US" dirty="0" smtClean="0"/>
              <a:t>Yes! Actually, screen-off traffic has higher impact than screen-on, though with less packets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64</a:t>
            </a:fld>
            <a:endParaRPr lang="en-US"/>
          </a:p>
        </p:txBody>
      </p:sp>
      <p:sp>
        <p:nvSpPr>
          <p:cNvPr id="2" name="Title 1"/>
          <p:cNvSpPr>
            <a:spLocks noGrp="1"/>
          </p:cNvSpPr>
          <p:nvPr>
            <p:ph type="title"/>
          </p:nvPr>
        </p:nvSpPr>
        <p:spPr>
          <a:xfrm>
            <a:off x="177800" y="274638"/>
            <a:ext cx="8724900" cy="1143000"/>
          </a:xfrm>
        </p:spPr>
        <p:txBody>
          <a:bodyPr>
            <a:normAutofit fontScale="90000"/>
          </a:bodyPr>
          <a:lstStyle/>
          <a:p>
            <a:r>
              <a:rPr lang="en-US" dirty="0" smtClean="0"/>
              <a:t>Does screen-off traffic matter for</a:t>
            </a:r>
            <a:br>
              <a:rPr lang="en-US" dirty="0" smtClean="0"/>
            </a:br>
            <a:r>
              <a:rPr lang="en-US" dirty="0" smtClean="0"/>
              <a:t>radio resource and energy?</a:t>
            </a:r>
            <a:endParaRPr lang="en-US" dirty="0"/>
          </a:p>
        </p:txBody>
      </p:sp>
      <p:graphicFrame>
        <p:nvGraphicFramePr>
          <p:cNvPr id="4" name="Chart 3"/>
          <p:cNvGraphicFramePr/>
          <p:nvPr>
            <p:extLst>
              <p:ext uri="{D42A27DB-BD31-4B8C-83A1-F6EECF244321}">
                <p14:modId xmlns:p14="http://schemas.microsoft.com/office/powerpoint/2010/main" val="778212573"/>
              </p:ext>
            </p:extLst>
          </p:nvPr>
        </p:nvGraphicFramePr>
        <p:xfrm>
          <a:off x="751621" y="2732490"/>
          <a:ext cx="3368163" cy="35720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3681268109"/>
              </p:ext>
            </p:extLst>
          </p:nvPr>
        </p:nvGraphicFramePr>
        <p:xfrm>
          <a:off x="4261536" y="2466216"/>
          <a:ext cx="4751496" cy="43042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90241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7" grpId="0">
        <p:bldAsOne/>
      </p:bldGraphic>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65</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00013" y="4207529"/>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66</a:t>
            </a:fld>
            <a:endParaRPr lang="en-US"/>
          </a:p>
        </p:txBody>
      </p:sp>
      <p:sp>
        <p:nvSpPr>
          <p:cNvPr id="2" name="Title 1"/>
          <p:cNvSpPr>
            <a:spLocks noGrp="1"/>
          </p:cNvSpPr>
          <p:nvPr>
            <p:ph type="title"/>
          </p:nvPr>
        </p:nvSpPr>
        <p:spPr/>
        <p:txBody>
          <a:bodyPr>
            <a:normAutofit fontScale="90000"/>
          </a:bodyPr>
          <a:lstStyle/>
          <a:p>
            <a:r>
              <a:rPr lang="en-US" dirty="0" smtClean="0"/>
              <a:t>Radio Resource Control (RRC) </a:t>
            </a:r>
            <a:br>
              <a:rPr lang="en-US" dirty="0" smtClean="0"/>
            </a:br>
            <a:r>
              <a:rPr lang="en-US" dirty="0" smtClean="0"/>
              <a:t>State Machine</a:t>
            </a:r>
            <a:endParaRPr lang="en-US" dirty="0"/>
          </a:p>
        </p:txBody>
      </p:sp>
      <p:sp>
        <p:nvSpPr>
          <p:cNvPr id="4" name="Right Triangle 3"/>
          <p:cNvSpPr/>
          <p:nvPr/>
        </p:nvSpPr>
        <p:spPr>
          <a:xfrm flipH="1">
            <a:off x="1622601" y="3237670"/>
            <a:ext cx="1398231"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3020689" y="3237670"/>
            <a:ext cx="479073" cy="1868093"/>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490124" y="3237670"/>
            <a:ext cx="4083486" cy="1868093"/>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Tail</a:t>
            </a:r>
            <a:endParaRPr lang="en-US" sz="2000" b="1" dirty="0"/>
          </a:p>
        </p:txBody>
      </p:sp>
      <p:sp>
        <p:nvSpPr>
          <p:cNvPr id="7" name="Right Triangle 6"/>
          <p:cNvSpPr/>
          <p:nvPr/>
        </p:nvSpPr>
        <p:spPr>
          <a:xfrm>
            <a:off x="7573610" y="3237670"/>
            <a:ext cx="496843"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550493" y="5406756"/>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246788" y="5567624"/>
            <a:ext cx="885642" cy="461665"/>
          </a:xfrm>
          <a:prstGeom prst="rect">
            <a:avLst/>
          </a:prstGeom>
          <a:noFill/>
        </p:spPr>
        <p:txBody>
          <a:bodyPr wrap="none" rtlCol="0">
            <a:spAutoFit/>
          </a:bodyPr>
          <a:lstStyle/>
          <a:p>
            <a:r>
              <a:rPr lang="en-US" sz="2400" b="1" i="1" dirty="0" smtClean="0">
                <a:solidFill>
                  <a:srgbClr val="3366FF"/>
                </a:solidFill>
              </a:rPr>
              <a:t>Time</a:t>
            </a:r>
          </a:p>
        </p:txBody>
      </p:sp>
      <p:sp>
        <p:nvSpPr>
          <p:cNvPr id="25" name="TextBox 24"/>
          <p:cNvSpPr txBox="1"/>
          <p:nvPr/>
        </p:nvSpPr>
        <p:spPr>
          <a:xfrm>
            <a:off x="1620472" y="5754152"/>
            <a:ext cx="1549974" cy="461665"/>
          </a:xfrm>
          <a:prstGeom prst="rect">
            <a:avLst/>
          </a:prstGeom>
          <a:noFill/>
        </p:spPr>
        <p:txBody>
          <a:bodyPr wrap="none" rtlCol="0">
            <a:spAutoFit/>
          </a:bodyPr>
          <a:lstStyle/>
          <a:p>
            <a:r>
              <a:rPr lang="en-US" sz="2400" b="1" dirty="0" smtClean="0">
                <a:solidFill>
                  <a:schemeClr val="tx1">
                    <a:lumMod val="50000"/>
                    <a:lumOff val="50000"/>
                  </a:schemeClr>
                </a:solidFill>
              </a:rPr>
              <a:t>Promotion</a:t>
            </a:r>
            <a:endParaRPr lang="en-US" sz="2400" b="1" dirty="0">
              <a:solidFill>
                <a:schemeClr val="tx1">
                  <a:lumMod val="50000"/>
                  <a:lumOff val="50000"/>
                </a:schemeClr>
              </a:solidFill>
            </a:endParaRPr>
          </a:p>
        </p:txBody>
      </p:sp>
      <p:cxnSp>
        <p:nvCxnSpPr>
          <p:cNvPr id="26" name="Straight Arrow Connector 25"/>
          <p:cNvCxnSpPr/>
          <p:nvPr/>
        </p:nvCxnSpPr>
        <p:spPr>
          <a:xfrm flipV="1">
            <a:off x="2395459" y="4574107"/>
            <a:ext cx="0" cy="1099619"/>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1157058" y="1742531"/>
            <a:ext cx="0" cy="4246373"/>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07672" y="3237670"/>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43" name="Straight Arrow Connector 42"/>
          <p:cNvCxnSpPr/>
          <p:nvPr/>
        </p:nvCxnSpPr>
        <p:spPr>
          <a:xfrm flipH="1">
            <a:off x="1622602" y="3237670"/>
            <a:ext cx="447999" cy="1868093"/>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445351" y="1540867"/>
            <a:ext cx="1582484"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Transfer</a:t>
            </a:r>
          </a:p>
          <a:p>
            <a:pPr algn="ctr"/>
            <a:r>
              <a:rPr lang="en-US" sz="2400" b="1" dirty="0" smtClean="0">
                <a:solidFill>
                  <a:schemeClr val="tx1">
                    <a:lumMod val="50000"/>
                    <a:lumOff val="50000"/>
                  </a:schemeClr>
                </a:solidFill>
              </a:rPr>
              <a:t>the packet</a:t>
            </a:r>
          </a:p>
        </p:txBody>
      </p:sp>
      <p:cxnSp>
        <p:nvCxnSpPr>
          <p:cNvPr id="51" name="Straight Arrow Connector 50"/>
          <p:cNvCxnSpPr/>
          <p:nvPr/>
        </p:nvCxnSpPr>
        <p:spPr>
          <a:xfrm>
            <a:off x="3236593" y="2513574"/>
            <a:ext cx="0" cy="1564457"/>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277017" y="2489760"/>
            <a:ext cx="1637738"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A packet to</a:t>
            </a:r>
          </a:p>
          <a:p>
            <a:pPr algn="ctr"/>
            <a:r>
              <a:rPr lang="en-US" sz="2400" b="1" dirty="0" smtClean="0">
                <a:solidFill>
                  <a:schemeClr val="tx1">
                    <a:lumMod val="50000"/>
                    <a:lumOff val="50000"/>
                  </a:schemeClr>
                </a:solidFill>
              </a:rPr>
              <a:t>transfer</a:t>
            </a:r>
          </a:p>
        </p:txBody>
      </p:sp>
      <p:sp>
        <p:nvSpPr>
          <p:cNvPr id="55" name="TextBox 54"/>
          <p:cNvSpPr txBox="1"/>
          <p:nvPr/>
        </p:nvSpPr>
        <p:spPr>
          <a:xfrm>
            <a:off x="4144381" y="2209200"/>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starts</a:t>
            </a:r>
          </a:p>
        </p:txBody>
      </p:sp>
      <p:cxnSp>
        <p:nvCxnSpPr>
          <p:cNvPr id="56" name="Straight Arrow Connector 55"/>
          <p:cNvCxnSpPr>
            <a:stCxn id="55" idx="1"/>
          </p:cNvCxnSpPr>
          <p:nvPr/>
        </p:nvCxnSpPr>
        <p:spPr>
          <a:xfrm flipH="1">
            <a:off x="3490124" y="2624699"/>
            <a:ext cx="654257" cy="612971"/>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6389998" y="1742531"/>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expires</a:t>
            </a:r>
          </a:p>
        </p:txBody>
      </p:sp>
      <p:cxnSp>
        <p:nvCxnSpPr>
          <p:cNvPr id="61" name="Straight Arrow Connector 60"/>
          <p:cNvCxnSpPr>
            <a:stCxn id="60" idx="2"/>
            <a:endCxn id="7" idx="0"/>
          </p:cNvCxnSpPr>
          <p:nvPr/>
        </p:nvCxnSpPr>
        <p:spPr>
          <a:xfrm>
            <a:off x="7092324" y="2573528"/>
            <a:ext cx="481286" cy="664142"/>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263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p:bldP spid="25" grpId="0"/>
      <p:bldP spid="39" grpId="0"/>
      <p:bldP spid="46" grpId="0"/>
      <p:bldP spid="53" grpId="0"/>
      <p:bldP spid="55" grpId="0"/>
      <p:bldP spid="6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smtClean="0"/>
              <a:t>Fast dormancy reduces the tail length by actively notifying the network for early demotion</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67</a:t>
            </a:fld>
            <a:endParaRPr lang="en-US"/>
          </a:p>
        </p:txBody>
      </p:sp>
      <p:sp>
        <p:nvSpPr>
          <p:cNvPr id="2" name="Title 1"/>
          <p:cNvSpPr>
            <a:spLocks noGrp="1"/>
          </p:cNvSpPr>
          <p:nvPr>
            <p:ph type="title"/>
          </p:nvPr>
        </p:nvSpPr>
        <p:spPr>
          <a:xfrm>
            <a:off x="75437" y="48288"/>
            <a:ext cx="8964829" cy="1143000"/>
          </a:xfrm>
        </p:spPr>
        <p:txBody>
          <a:bodyPr>
            <a:normAutofit/>
          </a:bodyPr>
          <a:lstStyle/>
          <a:p>
            <a:r>
              <a:rPr lang="en-US" dirty="0" smtClean="0"/>
              <a:t>Fast Dormancy (FD)</a:t>
            </a:r>
            <a:endParaRPr lang="en-US" dirty="0"/>
          </a:p>
        </p:txBody>
      </p:sp>
      <p:sp>
        <p:nvSpPr>
          <p:cNvPr id="10" name="Right Triangle 9"/>
          <p:cNvSpPr/>
          <p:nvPr/>
        </p:nvSpPr>
        <p:spPr>
          <a:xfrm flipH="1">
            <a:off x="11881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719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789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6581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748749" y="5192678"/>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6375682"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059476"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66486"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7874829"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863125" y="3499970"/>
            <a:ext cx="2499273" cy="523220"/>
          </a:xfrm>
          <a:prstGeom prst="rect">
            <a:avLst/>
          </a:prstGeom>
          <a:noFill/>
        </p:spPr>
        <p:txBody>
          <a:bodyPr wrap="squar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67</a:t>
            </a:fld>
            <a:endParaRPr lang="en-US" dirty="0"/>
          </a:p>
        </p:txBody>
      </p:sp>
      <p:sp>
        <p:nvSpPr>
          <p:cNvPr id="28" name="TextBox 27"/>
          <p:cNvSpPr txBox="1"/>
          <p:nvPr/>
        </p:nvSpPr>
        <p:spPr>
          <a:xfrm>
            <a:off x="42626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1141108" y="3293327"/>
            <a:ext cx="0" cy="2236771"/>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1893"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4035621" y="4513483"/>
            <a:ext cx="2326777" cy="0"/>
          </a:xfrm>
          <a:prstGeom prst="straightConnector1">
            <a:avLst/>
          </a:prstGeom>
          <a:ln w="76200" cmpd="sng">
            <a:prstDash val="sysDash"/>
            <a:tailEnd type="triangle"/>
          </a:ln>
        </p:spPr>
        <p:style>
          <a:lnRef idx="2">
            <a:schemeClr val="accent6"/>
          </a:lnRef>
          <a:fillRef idx="0">
            <a:schemeClr val="accent6"/>
          </a:fillRef>
          <a:effectRef idx="1">
            <a:schemeClr val="accent6"/>
          </a:effectRef>
          <a:fontRef idx="minor">
            <a:schemeClr val="tx1"/>
          </a:fontRef>
        </p:style>
      </p:cxnSp>
      <p:cxnSp>
        <p:nvCxnSpPr>
          <p:cNvPr id="36" name="Straight Arrow Connector 35"/>
          <p:cNvCxnSpPr/>
          <p:nvPr/>
        </p:nvCxnSpPr>
        <p:spPr>
          <a:xfrm>
            <a:off x="2178939" y="3816547"/>
            <a:ext cx="1479228"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720417" y="3211823"/>
            <a:ext cx="2374268" cy="461665"/>
          </a:xfrm>
          <a:prstGeom prst="rect">
            <a:avLst/>
          </a:prstGeom>
          <a:noFill/>
        </p:spPr>
        <p:txBody>
          <a:bodyPr wrap="none" rtlCol="0">
            <a:spAutoFit/>
          </a:bodyPr>
          <a:lstStyle/>
          <a:p>
            <a:r>
              <a:rPr lang="en-US" sz="2400" b="1" dirty="0" smtClean="0">
                <a:solidFill>
                  <a:schemeClr val="tx1">
                    <a:lumMod val="50000"/>
                    <a:lumOff val="50000"/>
                  </a:schemeClr>
                </a:solidFill>
              </a:rPr>
              <a:t>Default tail timer</a:t>
            </a:r>
            <a:endParaRPr lang="en-US" sz="2400" b="1" dirty="0">
              <a:solidFill>
                <a:schemeClr val="tx1">
                  <a:lumMod val="50000"/>
                  <a:lumOff val="50000"/>
                </a:schemeClr>
              </a:solidFill>
            </a:endParaRPr>
          </a:p>
        </p:txBody>
      </p:sp>
      <p:cxnSp>
        <p:nvCxnSpPr>
          <p:cNvPr id="39" name="Straight Arrow Connector 38"/>
          <p:cNvCxnSpPr/>
          <p:nvPr/>
        </p:nvCxnSpPr>
        <p:spPr>
          <a:xfrm>
            <a:off x="7347592" y="3923384"/>
            <a:ext cx="527237"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567640" y="3035539"/>
            <a:ext cx="2058977"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Fast dormancy</a:t>
            </a:r>
          </a:p>
          <a:p>
            <a:pPr algn="ctr"/>
            <a:r>
              <a:rPr lang="en-US" sz="2400" b="1" dirty="0" smtClean="0">
                <a:solidFill>
                  <a:schemeClr val="tx1">
                    <a:lumMod val="50000"/>
                    <a:lumOff val="50000"/>
                  </a:schemeClr>
                </a:solidFill>
              </a:rPr>
              <a:t>tail timer</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245062871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lstStyle/>
          <a:p>
            <a:r>
              <a:rPr lang="en-US" dirty="0" smtClean="0"/>
              <a:t>Extra promotion overhead</a:t>
            </a:r>
          </a:p>
          <a:p>
            <a:pPr lvl="1"/>
            <a:r>
              <a:rPr lang="en-US" dirty="0" smtClean="0"/>
              <a:t>UE energy and delay overhead</a:t>
            </a:r>
          </a:p>
          <a:p>
            <a:pPr lvl="1"/>
            <a:r>
              <a:rPr lang="en-US" dirty="0" smtClean="0"/>
              <a:t>Signaling overhead </a:t>
            </a:r>
          </a:p>
          <a:p>
            <a:pPr lvl="2"/>
            <a:r>
              <a:rPr lang="en-US" dirty="0" smtClean="0"/>
              <a:t>32 radio messages exchanged between UE and cell tower for promotion</a:t>
            </a:r>
          </a:p>
        </p:txBody>
      </p:sp>
      <p:sp>
        <p:nvSpPr>
          <p:cNvPr id="3" name="Slide Number Placeholder 2"/>
          <p:cNvSpPr>
            <a:spLocks noGrp="1"/>
          </p:cNvSpPr>
          <p:nvPr>
            <p:ph type="sldNum" sz="quarter" idx="12"/>
          </p:nvPr>
        </p:nvSpPr>
        <p:spPr/>
        <p:txBody>
          <a:bodyPr/>
          <a:lstStyle/>
          <a:p>
            <a:fld id="{D7E63A33-8271-4DD0-9C48-789913D7C115}" type="slidenum">
              <a:rPr lang="en-US" smtClean="0"/>
              <a:pPr/>
              <a:t>68</a:t>
            </a:fld>
            <a:endParaRPr lang="en-US"/>
          </a:p>
        </p:txBody>
      </p:sp>
      <p:sp>
        <p:nvSpPr>
          <p:cNvPr id="4" name="Title 3"/>
          <p:cNvSpPr>
            <a:spLocks noGrp="1"/>
          </p:cNvSpPr>
          <p:nvPr>
            <p:ph type="title"/>
          </p:nvPr>
        </p:nvSpPr>
        <p:spPr/>
        <p:txBody>
          <a:bodyPr>
            <a:normAutofit fontScale="90000"/>
          </a:bodyPr>
          <a:lstStyle/>
          <a:p>
            <a:r>
              <a:rPr lang="en-US" dirty="0" smtClean="0"/>
              <a:t>Problem with the Naïve</a:t>
            </a:r>
            <a:br>
              <a:rPr lang="en-US" dirty="0" smtClean="0"/>
            </a:br>
            <a:r>
              <a:rPr lang="en-US" dirty="0" smtClean="0"/>
              <a:t>Fast Dormancy</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endParaRPr lang="en-US" sz="2800" b="1" dirty="0" smtClean="0"/>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3576473"/>
            <a:ext cx="0" cy="3078559"/>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1893" y="4984769"/>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51298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7E63A33-8271-4DD0-9C48-789913D7C115}" type="slidenum">
              <a:rPr lang="en-US" smtClean="0"/>
              <a:pPr/>
              <a:t>69</a:t>
            </a:fld>
            <a:endParaRPr lang="en-US"/>
          </a:p>
        </p:txBody>
      </p:sp>
      <p:sp>
        <p:nvSpPr>
          <p:cNvPr id="4" name="Title 3"/>
          <p:cNvSpPr>
            <a:spLocks noGrp="1"/>
          </p:cNvSpPr>
          <p:nvPr>
            <p:ph type="title"/>
          </p:nvPr>
        </p:nvSpPr>
        <p:spPr>
          <a:xfrm>
            <a:off x="0" y="274638"/>
            <a:ext cx="8686800" cy="1143000"/>
          </a:xfrm>
        </p:spPr>
        <p:txBody>
          <a:bodyPr>
            <a:normAutofit fontScale="90000"/>
          </a:bodyPr>
          <a:lstStyle/>
          <a:p>
            <a:r>
              <a:rPr lang="en-US" dirty="0" smtClean="0"/>
              <a:t>RadioProphet: Intelligently Invoke FD</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endParaRPr lang="en-US" sz="2800" b="1" dirty="0" smtClean="0"/>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1666875"/>
            <a:ext cx="0" cy="4988158"/>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9848" y="4025753"/>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flipH="1">
            <a:off x="1278763" y="230693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1962557" y="230693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6625362" y="2308046"/>
            <a:ext cx="2518638" cy="523220"/>
          </a:xfrm>
          <a:prstGeom prst="rect">
            <a:avLst/>
          </a:prstGeom>
          <a:noFill/>
        </p:spPr>
        <p:txBody>
          <a:bodyPr wrap="none" rtlCol="0">
            <a:spAutoFit/>
          </a:bodyPr>
          <a:lstStyle/>
          <a:p>
            <a:pPr algn="ctr"/>
            <a:r>
              <a:rPr lang="en-US" sz="2800" b="1" dirty="0" smtClean="0"/>
              <a:t>RadioProphet</a:t>
            </a:r>
            <a:endParaRPr lang="en-US" sz="2400" b="1" dirty="0" smtClean="0"/>
          </a:p>
        </p:txBody>
      </p:sp>
      <p:cxnSp>
        <p:nvCxnSpPr>
          <p:cNvPr id="44" name="Straight Arrow Connector 43"/>
          <p:cNvCxnSpPr/>
          <p:nvPr/>
        </p:nvCxnSpPr>
        <p:spPr>
          <a:xfrm>
            <a:off x="823282" y="3253198"/>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20005"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120738"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822166" y="2308046"/>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2269565" y="2306939"/>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436478" y="2308046"/>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Triangle 49"/>
          <p:cNvSpPr/>
          <p:nvPr/>
        </p:nvSpPr>
        <p:spPr>
          <a:xfrm>
            <a:off x="5812631" y="2308046"/>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1165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7</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1520815"/>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1376559930"/>
      </p:ext>
    </p:extLst>
  </p:cSld>
  <p:clrMapOvr>
    <a:masterClrMapping/>
  </p:clrMapOvr>
  <mc:AlternateContent xmlns:mc="http://schemas.openxmlformats.org/markup-compatibility/2006">
    <mc:Choice xmlns:p14="http://schemas.microsoft.com/office/powerpoint/2010/main" Requires="p14">
      <p:transition spd="slow" p14:dur="2000" advTm="668"/>
    </mc:Choice>
    <mc:Fallback>
      <p:transition xmlns:p14="http://schemas.microsoft.com/office/powerpoint/2010/main" spd="slow" advTm="668"/>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ow.eps"/>
          <p:cNvPicPr>
            <a:picLocks noGrp="1" noChangeAspect="1"/>
          </p:cNvPicPr>
          <p:nvPr>
            <p:ph idx="1"/>
          </p:nvPr>
        </p:nvPicPr>
        <p:blipFill>
          <a:blip r:embed="rId3">
            <a:extLst>
              <a:ext uri="{28A0092B-C50C-407E-A947-70E740481C1C}">
                <a14:useLocalDpi xmlns:a14="http://schemas.microsoft.com/office/drawing/2010/main" val="0"/>
              </a:ext>
            </a:extLst>
          </a:blip>
          <a:srcRect t="-10785" b="-10785"/>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70</a:t>
            </a:fld>
            <a:endParaRPr lang="en-US"/>
          </a:p>
        </p:txBody>
      </p:sp>
      <p:sp>
        <p:nvSpPr>
          <p:cNvPr id="2" name="Title 1"/>
          <p:cNvSpPr>
            <a:spLocks noGrp="1"/>
          </p:cNvSpPr>
          <p:nvPr>
            <p:ph type="title"/>
          </p:nvPr>
        </p:nvSpPr>
        <p:spPr/>
        <p:txBody>
          <a:bodyPr>
            <a:normAutofit fontScale="90000"/>
          </a:bodyPr>
          <a:lstStyle/>
          <a:p>
            <a:r>
              <a:rPr lang="en-US" dirty="0"/>
              <a:t>RadioProphet: Intelligent Radio Resource Deallocation for Cellular Networks </a:t>
            </a:r>
          </a:p>
        </p:txBody>
      </p:sp>
    </p:spTree>
    <p:extLst>
      <p:ext uri="{BB962C8B-B14F-4D97-AF65-F5344CB8AC3E}">
        <p14:creationId xmlns:p14="http://schemas.microsoft.com/office/powerpoint/2010/main" val="224277918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Traffic features</a:t>
            </a:r>
          </a:p>
          <a:p>
            <a:pPr lvl="1"/>
            <a:r>
              <a:rPr lang="en-US" dirty="0" smtClean="0"/>
              <a:t>Packet direction, port, packet length, protocol, TCP flags, application ID</a:t>
            </a:r>
          </a:p>
          <a:p>
            <a:r>
              <a:rPr lang="en-US" dirty="0" smtClean="0"/>
              <a:t>Machine learning algorithms</a:t>
            </a:r>
          </a:p>
          <a:p>
            <a:pPr lvl="1"/>
            <a:r>
              <a:rPr lang="en-US" dirty="0" smtClean="0"/>
              <a:t>Naïve Bayes</a:t>
            </a:r>
          </a:p>
          <a:p>
            <a:pPr lvl="1"/>
            <a:r>
              <a:rPr lang="en-US" dirty="0" smtClean="0"/>
              <a:t>Regression tree</a:t>
            </a:r>
          </a:p>
          <a:p>
            <a:pPr lvl="1"/>
            <a:r>
              <a:rPr lang="en-US" dirty="0" smtClean="0"/>
              <a:t>Classification tree</a:t>
            </a:r>
          </a:p>
          <a:p>
            <a:pPr lvl="1"/>
            <a:r>
              <a:rPr lang="en-US" dirty="0" smtClean="0"/>
              <a:t>Ensemble boost</a:t>
            </a:r>
          </a:p>
          <a:p>
            <a:pPr lvl="1"/>
            <a:r>
              <a:rPr lang="en-US" dirty="0" smtClean="0"/>
              <a:t>etc.</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71</a:t>
            </a:fld>
            <a:endParaRPr lang="en-US"/>
          </a:p>
        </p:txBody>
      </p:sp>
      <p:sp>
        <p:nvSpPr>
          <p:cNvPr id="4" name="Title 3"/>
          <p:cNvSpPr>
            <a:spLocks noGrp="1"/>
          </p:cNvSpPr>
          <p:nvPr>
            <p:ph type="title"/>
          </p:nvPr>
        </p:nvSpPr>
        <p:spPr/>
        <p:txBody>
          <a:bodyPr>
            <a:normAutofit fontScale="90000"/>
          </a:bodyPr>
          <a:lstStyle/>
          <a:p>
            <a:r>
              <a:rPr lang="en-US" dirty="0" smtClean="0"/>
              <a:t>Inter-Burst Time (IBT) Prediction</a:t>
            </a:r>
            <a:endParaRPr lang="en-US" dirty="0"/>
          </a:p>
        </p:txBody>
      </p:sp>
    </p:spTree>
    <p:extLst>
      <p:ext uri="{BB962C8B-B14F-4D97-AF65-F5344CB8AC3E}">
        <p14:creationId xmlns:p14="http://schemas.microsoft.com/office/powerpoint/2010/main" val="2910196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ags1.eps"/>
          <p:cNvPicPr>
            <a:picLocks noGrp="1" noChangeAspect="1"/>
          </p:cNvPicPr>
          <p:nvPr>
            <p:ph idx="1"/>
          </p:nvPr>
        </p:nvPicPr>
        <p:blipFill>
          <a:blip r:embed="rId3">
            <a:extLst>
              <a:ext uri="{28A0092B-C50C-407E-A947-70E740481C1C}">
                <a14:useLocalDpi xmlns:a14="http://schemas.microsoft.com/office/drawing/2010/main" val="0"/>
              </a:ext>
            </a:extLst>
          </a:blip>
          <a:srcRect l="-2143" r="-2143"/>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72</a:t>
            </a:fld>
            <a:endParaRPr lang="en-US"/>
          </a:p>
        </p:txBody>
      </p:sp>
      <p:sp>
        <p:nvSpPr>
          <p:cNvPr id="2" name="Title 1"/>
          <p:cNvSpPr>
            <a:spLocks noGrp="1"/>
          </p:cNvSpPr>
          <p:nvPr>
            <p:ph type="title"/>
          </p:nvPr>
        </p:nvSpPr>
        <p:spPr>
          <a:xfrm>
            <a:off x="457200" y="274638"/>
            <a:ext cx="6933665" cy="1143000"/>
          </a:xfrm>
        </p:spPr>
        <p:txBody>
          <a:bodyPr>
            <a:normAutofit fontScale="90000"/>
          </a:bodyPr>
          <a:lstStyle/>
          <a:p>
            <a:r>
              <a:rPr lang="en-US" dirty="0" smtClean="0"/>
              <a:t>Example </a:t>
            </a:r>
            <a:r>
              <a:rPr lang="en-US" dirty="0" smtClean="0"/>
              <a:t>Feature Selection </a:t>
            </a:r>
            <a:r>
              <a:rPr lang="en-US" dirty="0" smtClean="0"/>
              <a:t>– </a:t>
            </a:r>
            <a:r>
              <a:rPr lang="en-US" dirty="0" smtClean="0"/>
              <a:t>TCP Flags</a:t>
            </a:r>
            <a:endParaRPr lang="en-US" dirty="0"/>
          </a:p>
        </p:txBody>
      </p:sp>
      <p:sp>
        <p:nvSpPr>
          <p:cNvPr id="6" name="Rounded Rectangle 5"/>
          <p:cNvSpPr/>
          <p:nvPr/>
        </p:nvSpPr>
        <p:spPr>
          <a:xfrm>
            <a:off x="3008263" y="4429779"/>
            <a:ext cx="1627237"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6497674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1" y="1174749"/>
            <a:ext cx="9241958" cy="5598319"/>
          </a:xfrm>
        </p:spPr>
        <p:txBody>
          <a:bodyPr>
            <a:normAutofit lnSpcReduction="10000"/>
          </a:bodyPr>
          <a:lstStyle/>
          <a:p>
            <a:r>
              <a:rPr lang="en-US" dirty="0" smtClean="0"/>
              <a:t>Data collector</a:t>
            </a:r>
          </a:p>
          <a:p>
            <a:pPr lvl="1"/>
            <a:r>
              <a:rPr lang="en-US" dirty="0" smtClean="0"/>
              <a:t>Modified </a:t>
            </a:r>
            <a:r>
              <a:rPr lang="en-US" i="1" dirty="0" err="1" smtClean="0">
                <a:solidFill>
                  <a:srgbClr val="3366FF"/>
                </a:solidFill>
              </a:rPr>
              <a:t>tcpdump</a:t>
            </a:r>
            <a:r>
              <a:rPr lang="en-US" i="1" dirty="0" smtClean="0">
                <a:solidFill>
                  <a:srgbClr val="3366FF"/>
                </a:solidFill>
              </a:rPr>
              <a:t> </a:t>
            </a:r>
            <a:r>
              <a:rPr lang="en-US" dirty="0" smtClean="0"/>
              <a:t>cross-compiled for Android</a:t>
            </a:r>
          </a:p>
          <a:p>
            <a:pPr lvl="1"/>
            <a:r>
              <a:rPr lang="en-US" dirty="0" smtClean="0"/>
              <a:t>Collect traffic for prediction</a:t>
            </a:r>
          </a:p>
          <a:p>
            <a:pPr lvl="1"/>
            <a:r>
              <a:rPr lang="en-US" dirty="0" smtClean="0">
                <a:solidFill>
                  <a:srgbClr val="3366FF"/>
                </a:solidFill>
              </a:rPr>
              <a:t>&lt; 2%</a:t>
            </a:r>
            <a:r>
              <a:rPr lang="en-US" dirty="0" smtClean="0"/>
              <a:t> CPU overhead (energy overhead </a:t>
            </a:r>
            <a:r>
              <a:rPr lang="en-US" dirty="0" smtClean="0">
                <a:solidFill>
                  <a:srgbClr val="3366FF"/>
                </a:solidFill>
              </a:rPr>
              <a:t>&lt; 1%</a:t>
            </a:r>
            <a:r>
              <a:rPr lang="en-US" dirty="0" smtClean="0"/>
              <a:t> tail energy)</a:t>
            </a:r>
          </a:p>
          <a:p>
            <a:r>
              <a:rPr lang="en-US" dirty="0" smtClean="0"/>
              <a:t>IBT prediction framework</a:t>
            </a:r>
          </a:p>
          <a:p>
            <a:pPr lvl="1"/>
            <a:r>
              <a:rPr lang="en-US" dirty="0" err="1" smtClean="0"/>
              <a:t>Weka</a:t>
            </a:r>
            <a:r>
              <a:rPr lang="en-US" dirty="0" smtClean="0"/>
              <a:t> machine learning library ported to Android</a:t>
            </a:r>
          </a:p>
          <a:p>
            <a:pPr lvl="1"/>
            <a:r>
              <a:rPr lang="en-US" dirty="0" smtClean="0"/>
              <a:t>Average model training time </a:t>
            </a:r>
            <a:r>
              <a:rPr lang="en-US" dirty="0" smtClean="0">
                <a:solidFill>
                  <a:srgbClr val="3366FF"/>
                </a:solidFill>
              </a:rPr>
              <a:t>200ms</a:t>
            </a:r>
            <a:r>
              <a:rPr lang="en-US" dirty="0" smtClean="0"/>
              <a:t>, prediction time </a:t>
            </a:r>
            <a:r>
              <a:rPr lang="en-US" dirty="0" smtClean="0">
                <a:solidFill>
                  <a:srgbClr val="3366FF"/>
                </a:solidFill>
              </a:rPr>
              <a:t>0.1ms </a:t>
            </a:r>
            <a:r>
              <a:rPr lang="en-US" dirty="0" smtClean="0"/>
              <a:t>(</a:t>
            </a:r>
            <a:r>
              <a:rPr lang="en-US" dirty="0"/>
              <a:t>energy overhead </a:t>
            </a:r>
            <a:r>
              <a:rPr lang="en-US" dirty="0" smtClean="0">
                <a:solidFill>
                  <a:srgbClr val="3366FF"/>
                </a:solidFill>
              </a:rPr>
              <a:t>&lt; 1</a:t>
            </a:r>
            <a:r>
              <a:rPr lang="en-US" dirty="0">
                <a:solidFill>
                  <a:srgbClr val="3366FF"/>
                </a:solidFill>
              </a:rPr>
              <a:t>%</a:t>
            </a:r>
            <a:r>
              <a:rPr lang="en-US" dirty="0"/>
              <a:t> tail energy</a:t>
            </a:r>
            <a:r>
              <a:rPr lang="en-US" dirty="0" smtClean="0"/>
              <a:t>)</a:t>
            </a:r>
          </a:p>
          <a:p>
            <a:pPr lvl="1"/>
            <a:r>
              <a:rPr lang="en-US" dirty="0" smtClean="0">
                <a:solidFill>
                  <a:srgbClr val="000000"/>
                </a:solidFill>
              </a:rPr>
              <a:t>Best accuracy for </a:t>
            </a:r>
            <a:r>
              <a:rPr lang="en-US" b="1" i="1" dirty="0" smtClean="0">
                <a:solidFill>
                  <a:srgbClr val="3366FF"/>
                </a:solidFill>
              </a:rPr>
              <a:t>all users</a:t>
            </a:r>
            <a:r>
              <a:rPr lang="en-US" dirty="0" smtClean="0">
                <a:solidFill>
                  <a:srgbClr val="000000"/>
                </a:solidFill>
              </a:rPr>
              <a:t> in the UMICH data set is </a:t>
            </a:r>
            <a:r>
              <a:rPr lang="en-US" dirty="0" smtClean="0">
                <a:solidFill>
                  <a:srgbClr val="3366FF"/>
                </a:solidFill>
              </a:rPr>
              <a:t>86%</a:t>
            </a:r>
          </a:p>
          <a:p>
            <a:r>
              <a:rPr lang="en-US" dirty="0" smtClean="0">
                <a:solidFill>
                  <a:srgbClr val="000000"/>
                </a:solidFill>
              </a:rPr>
              <a:t>Overall performance</a:t>
            </a:r>
          </a:p>
          <a:p>
            <a:pPr lvl="1"/>
            <a:r>
              <a:rPr lang="en-US" dirty="0" smtClean="0">
                <a:solidFill>
                  <a:srgbClr val="000000"/>
                </a:solidFill>
              </a:rPr>
              <a:t>Energy saving: </a:t>
            </a:r>
            <a:r>
              <a:rPr lang="en-US" b="1" i="1" dirty="0" smtClean="0">
                <a:solidFill>
                  <a:srgbClr val="FF0000"/>
                </a:solidFill>
              </a:rPr>
              <a:t>59%</a:t>
            </a:r>
            <a:r>
              <a:rPr lang="en-US" dirty="0" smtClean="0"/>
              <a:t> of radio energy (</a:t>
            </a:r>
            <a:r>
              <a:rPr lang="en-US" b="1" i="1" dirty="0" smtClean="0">
                <a:solidFill>
                  <a:srgbClr val="FF0000"/>
                </a:solidFill>
              </a:rPr>
              <a:t>20% ~ 30%</a:t>
            </a:r>
            <a:r>
              <a:rPr lang="en-US" dirty="0" smtClean="0"/>
              <a:t> total energy)</a:t>
            </a:r>
          </a:p>
          <a:p>
            <a:pPr lvl="1"/>
            <a:r>
              <a:rPr lang="en-US" dirty="0"/>
              <a:t>S</a:t>
            </a:r>
            <a:r>
              <a:rPr lang="en-US" dirty="0" smtClean="0"/>
              <a:t>ignaling </a:t>
            </a:r>
            <a:r>
              <a:rPr lang="en-US" dirty="0"/>
              <a:t>overhead </a:t>
            </a:r>
            <a:r>
              <a:rPr lang="en-US" dirty="0" smtClean="0"/>
              <a:t>reduction: </a:t>
            </a:r>
            <a:r>
              <a:rPr lang="en-US" b="1" i="1" dirty="0" smtClean="0">
                <a:solidFill>
                  <a:srgbClr val="FF0000"/>
                </a:solidFill>
              </a:rPr>
              <a:t>57%</a:t>
            </a:r>
            <a:r>
              <a:rPr lang="en-US" dirty="0" smtClean="0"/>
              <a:t> comparing with default FD</a:t>
            </a:r>
            <a:endParaRPr lang="en-US" dirty="0"/>
          </a:p>
          <a:p>
            <a:pPr lvl="1"/>
            <a:endParaRPr lang="en-US" dirty="0" smtClean="0">
              <a:solidFill>
                <a:srgbClr val="000000"/>
              </a:solidFill>
            </a:endParaRPr>
          </a:p>
        </p:txBody>
      </p:sp>
      <p:sp>
        <p:nvSpPr>
          <p:cNvPr id="3" name="Slide Number Placeholder 2"/>
          <p:cNvSpPr>
            <a:spLocks noGrp="1"/>
          </p:cNvSpPr>
          <p:nvPr>
            <p:ph type="sldNum" sz="quarter" idx="12"/>
          </p:nvPr>
        </p:nvSpPr>
        <p:spPr/>
        <p:txBody>
          <a:bodyPr/>
          <a:lstStyle/>
          <a:p>
            <a:fld id="{D7E63A33-8271-4DD0-9C48-789913D7C115}" type="slidenum">
              <a:rPr lang="en-US" smtClean="0"/>
              <a:pPr/>
              <a:t>73</a:t>
            </a:fld>
            <a:endParaRPr lang="en-US"/>
          </a:p>
        </p:txBody>
      </p:sp>
      <p:sp>
        <p:nvSpPr>
          <p:cNvPr id="4" name="Title 3"/>
          <p:cNvSpPr>
            <a:spLocks noGrp="1"/>
          </p:cNvSpPr>
          <p:nvPr>
            <p:ph type="title"/>
          </p:nvPr>
        </p:nvSpPr>
        <p:spPr>
          <a:xfrm>
            <a:off x="457200" y="274638"/>
            <a:ext cx="8229600" cy="900111"/>
          </a:xfrm>
        </p:spPr>
        <p:txBody>
          <a:bodyPr/>
          <a:lstStyle/>
          <a:p>
            <a:r>
              <a:rPr lang="en-US" dirty="0" smtClean="0"/>
              <a:t>Implementation and Evaluation</a:t>
            </a:r>
            <a:endParaRPr lang="en-US" dirty="0"/>
          </a:p>
        </p:txBody>
      </p:sp>
    </p:spTree>
    <p:extLst>
      <p:ext uri="{BB962C8B-B14F-4D97-AF65-F5344CB8AC3E}">
        <p14:creationId xmlns:p14="http://schemas.microsoft.com/office/powerpoint/2010/main" val="3869346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2875" y="1254126"/>
            <a:ext cx="8870157" cy="5153818"/>
          </a:xfrm>
        </p:spPr>
        <p:txBody>
          <a:bodyPr>
            <a:normAutofit/>
          </a:bodyPr>
          <a:lstStyle/>
          <a:p>
            <a:r>
              <a:rPr lang="en-US" dirty="0" smtClean="0"/>
              <a:t>Optimizing cellular network and power resource usage for mobile applications is important and requires further study</a:t>
            </a:r>
          </a:p>
          <a:p>
            <a:r>
              <a:rPr lang="en-US" dirty="0" smtClean="0"/>
              <a:t>MobiPerf</a:t>
            </a:r>
          </a:p>
          <a:p>
            <a:pPr lvl="1"/>
            <a:r>
              <a:rPr lang="en-US" dirty="0" smtClean="0"/>
              <a:t>A more general mobile measurement platform to better </a:t>
            </a:r>
            <a:r>
              <a:rPr lang="en-US" dirty="0"/>
              <a:t>benefit the </a:t>
            </a:r>
            <a:r>
              <a:rPr lang="en-US" dirty="0" smtClean="0"/>
              <a:t>research community in both the tool and the data</a:t>
            </a:r>
          </a:p>
          <a:p>
            <a:pPr lvl="1"/>
            <a:r>
              <a:rPr lang="en-US" dirty="0" smtClean="0"/>
              <a:t>Longitudinal study of the evolution of cellular networks</a:t>
            </a:r>
            <a:endParaRPr lang="en-US" dirty="0"/>
          </a:p>
          <a:p>
            <a:r>
              <a:rPr lang="en-US" dirty="0" smtClean="0"/>
              <a:t>RadioProphet</a:t>
            </a:r>
          </a:p>
          <a:p>
            <a:pPr lvl="1"/>
            <a:r>
              <a:rPr lang="en-US" dirty="0" smtClean="0"/>
              <a:t>To consider more TCP- and application-layer context to improve prediction accuracy</a:t>
            </a:r>
          </a:p>
          <a:p>
            <a:pPr lvl="1"/>
            <a:r>
              <a:rPr lang="en-US" dirty="0" smtClean="0"/>
              <a:t>Public deployment and OS integration</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74</a:t>
            </a:fld>
            <a:endParaRPr lang="en-US"/>
          </a:p>
        </p:txBody>
      </p:sp>
      <p:sp>
        <p:nvSpPr>
          <p:cNvPr id="4" name="Title 3"/>
          <p:cNvSpPr>
            <a:spLocks noGrp="1"/>
          </p:cNvSpPr>
          <p:nvPr>
            <p:ph type="title"/>
          </p:nvPr>
        </p:nvSpPr>
        <p:spPr/>
        <p:txBody>
          <a:bodyPr/>
          <a:lstStyle/>
          <a:p>
            <a:r>
              <a:rPr lang="en-US" dirty="0" smtClean="0"/>
              <a:t>Summary and future agenda</a:t>
            </a:r>
            <a:endParaRPr lang="en-US" dirty="0"/>
          </a:p>
        </p:txBody>
      </p:sp>
    </p:spTree>
    <p:extLst>
      <p:ext uri="{BB962C8B-B14F-4D97-AF65-F5344CB8AC3E}">
        <p14:creationId xmlns:p14="http://schemas.microsoft.com/office/powerpoint/2010/main" val="2830639145"/>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7E63A33-8271-4DD0-9C48-789913D7C115}" type="slidenum">
              <a:rPr lang="en-US" smtClean="0"/>
              <a:pPr/>
              <a:t>75</a:t>
            </a:fld>
            <a:endParaRPr lang="en-US"/>
          </a:p>
        </p:txBody>
      </p:sp>
      <p:pic>
        <p:nvPicPr>
          <p:cNvPr id="5" name="Picture 4"/>
          <p:cNvPicPr>
            <a:picLocks noChangeAspect="1"/>
          </p:cNvPicPr>
          <p:nvPr/>
        </p:nvPicPr>
        <p:blipFill>
          <a:blip r:embed="rId3"/>
          <a:stretch>
            <a:fillRect/>
          </a:stretch>
        </p:blipFill>
        <p:spPr>
          <a:xfrm>
            <a:off x="4783119" y="2086796"/>
            <a:ext cx="4360881" cy="4771204"/>
          </a:xfrm>
          <a:prstGeom prst="rect">
            <a:avLst/>
          </a:prstGeom>
        </p:spPr>
      </p:pic>
      <p:pic>
        <p:nvPicPr>
          <p:cNvPr id="7" name="Picture 6"/>
          <p:cNvPicPr>
            <a:picLocks noChangeAspect="1"/>
          </p:cNvPicPr>
          <p:nvPr/>
        </p:nvPicPr>
        <p:blipFill>
          <a:blip r:embed="rId4"/>
          <a:stretch>
            <a:fillRect/>
          </a:stretch>
        </p:blipFill>
        <p:spPr>
          <a:xfrm>
            <a:off x="7485530" y="29883"/>
            <a:ext cx="1628588" cy="1564582"/>
          </a:xfrm>
          <a:prstGeom prst="rect">
            <a:avLst/>
          </a:prstGeom>
        </p:spPr>
      </p:pic>
      <p:sp>
        <p:nvSpPr>
          <p:cNvPr id="2" name="Title 1"/>
          <p:cNvSpPr>
            <a:spLocks noGrp="1"/>
          </p:cNvSpPr>
          <p:nvPr>
            <p:ph type="title"/>
          </p:nvPr>
        </p:nvSpPr>
        <p:spPr>
          <a:xfrm>
            <a:off x="322083" y="372978"/>
            <a:ext cx="8229600" cy="2931146"/>
          </a:xfrm>
          <a:noFill/>
        </p:spPr>
        <p:txBody>
          <a:bodyPr>
            <a:normAutofit/>
          </a:bodyPr>
          <a:lstStyle/>
          <a:p>
            <a:r>
              <a:rPr lang="en-US" sz="6600" b="1" i="1" dirty="0" smtClean="0">
                <a:solidFill>
                  <a:schemeClr val="accent4">
                    <a:lumMod val="60000"/>
                    <a:lumOff val="40000"/>
                  </a:schemeClr>
                </a:solidFill>
                <a:latin typeface="Verdana"/>
                <a:cs typeface="Verdana"/>
              </a:rPr>
              <a:t>Thank you! </a:t>
            </a:r>
            <a:endParaRPr lang="en-US" sz="6600" b="1" i="1" dirty="0">
              <a:solidFill>
                <a:schemeClr val="accent4">
                  <a:lumMod val="60000"/>
                  <a:lumOff val="40000"/>
                </a:schemeClr>
              </a:solidFill>
              <a:latin typeface="Verdana"/>
              <a:cs typeface="Verdana"/>
            </a:endParaRPr>
          </a:p>
        </p:txBody>
      </p:sp>
    </p:spTree>
    <p:extLst>
      <p:ext uri="{BB962C8B-B14F-4D97-AF65-F5344CB8AC3E}">
        <p14:creationId xmlns:p14="http://schemas.microsoft.com/office/powerpoint/2010/main" val="121275007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76</a:t>
            </a:fld>
            <a:endParaRPr lang="en-US"/>
          </a:p>
        </p:txBody>
      </p:sp>
    </p:spTree>
    <p:extLst>
      <p:ext uri="{BB962C8B-B14F-4D97-AF65-F5344CB8AC3E}">
        <p14:creationId xmlns:p14="http://schemas.microsoft.com/office/powerpoint/2010/main" val="2560343535"/>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rcRect t="15627" b="15627"/>
          <a:stretch>
            <a:fillRect/>
          </a:stretch>
        </p:blipFill>
        <p:spPr>
          <a:xfrm>
            <a:off x="0" y="1842663"/>
            <a:ext cx="9144000" cy="5028848"/>
          </a:xfrm>
        </p:spPr>
      </p:pic>
      <p:sp>
        <p:nvSpPr>
          <p:cNvPr id="3" name="Slide Number Placeholder 2"/>
          <p:cNvSpPr>
            <a:spLocks noGrp="1"/>
          </p:cNvSpPr>
          <p:nvPr>
            <p:ph type="sldNum" sz="quarter" idx="12"/>
          </p:nvPr>
        </p:nvSpPr>
        <p:spPr/>
        <p:txBody>
          <a:bodyPr/>
          <a:lstStyle/>
          <a:p>
            <a:fld id="{D7E63A33-8271-4DD0-9C48-789913D7C115}" type="slidenum">
              <a:rPr lang="en-US" smtClean="0"/>
              <a:pPr/>
              <a:t>77</a:t>
            </a:fld>
            <a:endParaRPr lang="en-US"/>
          </a:p>
        </p:txBody>
      </p:sp>
      <p:pic>
        <p:nvPicPr>
          <p:cNvPr id="6" name="Picture 5"/>
          <p:cNvPicPr>
            <a:picLocks noChangeAspect="1"/>
          </p:cNvPicPr>
          <p:nvPr/>
        </p:nvPicPr>
        <p:blipFill>
          <a:blip r:embed="rId4"/>
          <a:stretch>
            <a:fillRect/>
          </a:stretch>
        </p:blipFill>
        <p:spPr>
          <a:xfrm>
            <a:off x="6228864" y="-1"/>
            <a:ext cx="1675443" cy="1833089"/>
          </a:xfrm>
          <a:prstGeom prst="rect">
            <a:avLst/>
          </a:prstGeom>
        </p:spPr>
      </p:pic>
      <p:sp>
        <p:nvSpPr>
          <p:cNvPr id="7" name="Multiply 6"/>
          <p:cNvSpPr/>
          <p:nvPr/>
        </p:nvSpPr>
        <p:spPr>
          <a:xfrm>
            <a:off x="5722176" y="120679"/>
            <a:ext cx="2682061" cy="1541047"/>
          </a:xfrm>
          <a:prstGeom prst="mathMultiply">
            <a:avLst/>
          </a:prstGeom>
          <a:gradFill flip="none" rotWithShape="1">
            <a:gsLst>
              <a:gs pos="0">
                <a:schemeClr val="accent2">
                  <a:shade val="15000"/>
                  <a:satMod val="180000"/>
                  <a:alpha val="37000"/>
                </a:schemeClr>
              </a:gs>
              <a:gs pos="50000">
                <a:schemeClr val="accent2">
                  <a:shade val="45000"/>
                  <a:satMod val="170000"/>
                  <a:alpha val="37000"/>
                </a:schemeClr>
              </a:gs>
              <a:gs pos="70000">
                <a:schemeClr val="accent2">
                  <a:tint val="99000"/>
                  <a:shade val="65000"/>
                  <a:satMod val="155000"/>
                  <a:alpha val="37000"/>
                </a:schemeClr>
              </a:gs>
              <a:gs pos="100000">
                <a:schemeClr val="accent2">
                  <a:tint val="95500"/>
                  <a:shade val="100000"/>
                  <a:satMod val="155000"/>
                  <a:alpha val="37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61849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78</a:t>
            </a:fld>
            <a:endParaRPr lang="en-US" dirty="0"/>
          </a:p>
        </p:txBody>
      </p:sp>
      <p:sp>
        <p:nvSpPr>
          <p:cNvPr id="2" name="Title 1"/>
          <p:cNvSpPr>
            <a:spLocks noGrp="1"/>
          </p:cNvSpPr>
          <p:nvPr>
            <p:ph type="title"/>
          </p:nvPr>
        </p:nvSpPr>
        <p:spPr/>
        <p:txBody>
          <a:bodyPr/>
          <a:lstStyle/>
          <a:p>
            <a:r>
              <a:rPr lang="en-US" dirty="0" smtClean="0"/>
              <a:t>Backup slides</a:t>
            </a:r>
            <a:endParaRPr lang="en-US" dirty="0"/>
          </a:p>
        </p:txBody>
      </p:sp>
    </p:spTree>
    <p:extLst>
      <p:ext uri="{BB962C8B-B14F-4D97-AF65-F5344CB8AC3E}">
        <p14:creationId xmlns:p14="http://schemas.microsoft.com/office/powerpoint/2010/main" val="1219117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para.eps"/>
          <p:cNvPicPr>
            <a:picLocks noGrp="1" noChangeAspect="1"/>
          </p:cNvPicPr>
          <p:nvPr>
            <p:ph idx="1"/>
          </p:nvPr>
        </p:nvPicPr>
        <p:blipFill>
          <a:blip r:embed="rId3"/>
          <a:srcRect t="-719" b="-719"/>
          <a:stretch>
            <a:fillRect/>
          </a:stretch>
        </p:blipFill>
        <p:spPr>
          <a:xfrm>
            <a:off x="978825" y="2623663"/>
            <a:ext cx="6523642" cy="3587752"/>
          </a:xfrm>
        </p:spPr>
      </p:pic>
      <p:sp>
        <p:nvSpPr>
          <p:cNvPr id="3" name="Title 2"/>
          <p:cNvSpPr>
            <a:spLocks noGrp="1"/>
          </p:cNvSpPr>
          <p:nvPr>
            <p:ph type="title"/>
          </p:nvPr>
        </p:nvSpPr>
        <p:spPr/>
        <p:txBody>
          <a:bodyPr>
            <a:normAutofit fontScale="90000"/>
          </a:bodyPr>
          <a:lstStyle/>
          <a:p>
            <a:r>
              <a:rPr lang="en-US" dirty="0" smtClean="0"/>
              <a:t>Impact of concurrent TCP connections</a:t>
            </a:r>
            <a:endParaRPr lang="en-US" dirty="0"/>
          </a:p>
        </p:txBody>
      </p:sp>
      <p:sp>
        <p:nvSpPr>
          <p:cNvPr id="6" name="Content Placeholder 1"/>
          <p:cNvSpPr txBox="1">
            <a:spLocks/>
          </p:cNvSpPr>
          <p:nvPr/>
        </p:nvSpPr>
        <p:spPr>
          <a:xfrm>
            <a:off x="457200" y="14813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0" i="0" u="none" strike="noStrike" kern="1200" cap="none" spc="0" normalizeH="0" baseline="0" noProof="0" dirty="0" smtClean="0">
                <a:ln>
                  <a:noFill/>
                </a:ln>
                <a:solidFill>
                  <a:schemeClr val="tx1"/>
                </a:solidFill>
                <a:effectLst/>
                <a:uLnTx/>
                <a:uFillTx/>
                <a:latin typeface="+mn-lt"/>
                <a:ea typeface="+mn-ea"/>
                <a:cs typeface="+mn-cs"/>
              </a:rPr>
              <a:t>An</a:t>
            </a:r>
            <a:r>
              <a:rPr kumimoji="0" lang="en-US" sz="2700" b="0" i="0" u="none" strike="noStrike" kern="1200" cap="none" spc="0" normalizeH="0" noProof="0" dirty="0" smtClean="0">
                <a:ln>
                  <a:noFill/>
                </a:ln>
                <a:solidFill>
                  <a:schemeClr val="tx1"/>
                </a:solidFill>
                <a:effectLst/>
                <a:uLnTx/>
                <a:uFillTx/>
                <a:latin typeface="+mn-lt"/>
                <a:ea typeface="+mn-ea"/>
                <a:cs typeface="+mn-cs"/>
              </a:rPr>
              <a:t> improvement of 30% is observed when concurrency limit on the </a:t>
            </a:r>
            <a:r>
              <a:rPr lang="en-US" sz="2700" dirty="0" smtClean="0"/>
              <a:t>phone is removed</a:t>
            </a:r>
            <a:endParaRPr kumimoji="0" lang="en-US" sz="27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8" name="Straight Connector 7"/>
          <p:cNvCxnSpPr/>
          <p:nvPr/>
        </p:nvCxnSpPr>
        <p:spPr>
          <a:xfrm rot="16200000" flipH="1">
            <a:off x="4983720" y="4598460"/>
            <a:ext cx="1973199" cy="11340"/>
          </a:xfrm>
          <a:prstGeom prst="line">
            <a:avLst/>
          </a:prstGeom>
          <a:ln w="38100" cmpd="sng"/>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390373" y="3596114"/>
            <a:ext cx="1620456" cy="369332"/>
          </a:xfrm>
          <a:prstGeom prst="rect">
            <a:avLst/>
          </a:prstGeom>
          <a:noFill/>
        </p:spPr>
        <p:txBody>
          <a:bodyPr wrap="square" rtlCol="0">
            <a:spAutoFit/>
          </a:bodyPr>
          <a:lstStyle/>
          <a:p>
            <a:pPr algn="ctr"/>
            <a:r>
              <a:rPr lang="en-US" b="1" dirty="0" smtClean="0">
                <a:solidFill>
                  <a:schemeClr val="tx1">
                    <a:lumMod val="50000"/>
                    <a:lumOff val="50000"/>
                  </a:schemeClr>
                </a:solidFill>
              </a:rPr>
              <a:t>Default limit</a:t>
            </a:r>
            <a:endParaRPr lang="en-US" b="1" dirty="0">
              <a:solidFill>
                <a:schemeClr val="tx1">
                  <a:lumMod val="50000"/>
                  <a:lumOff val="50000"/>
                </a:schemeClr>
              </a:solidFill>
            </a:endParaRPr>
          </a:p>
        </p:txBody>
      </p:sp>
      <p:sp>
        <p:nvSpPr>
          <p:cNvPr id="7" name="Slide Number Placeholder 6"/>
          <p:cNvSpPr>
            <a:spLocks noGrp="1"/>
          </p:cNvSpPr>
          <p:nvPr>
            <p:ph type="sldNum" sz="quarter" idx="12"/>
          </p:nvPr>
        </p:nvSpPr>
        <p:spPr/>
        <p:txBody>
          <a:bodyPr/>
          <a:lstStyle/>
          <a:p>
            <a:fld id="{34446E16-B2C9-F144-9C35-FA4640631927}" type="slidenum">
              <a:rPr lang="en-US" smtClean="0"/>
              <a:pPr/>
              <a:t>79</a:t>
            </a:fld>
            <a:endParaRPr lang="en-US" dirty="0"/>
          </a:p>
        </p:txBody>
      </p:sp>
    </p:spTree>
    <p:extLst>
      <p:ext uri="{BB962C8B-B14F-4D97-AF65-F5344CB8AC3E}">
        <p14:creationId xmlns:p14="http://schemas.microsoft.com/office/powerpoint/2010/main" val="49480017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481328"/>
            <a:ext cx="7825885" cy="5086333"/>
          </a:xfrm>
        </p:spPr>
        <p:txBody>
          <a:bodyPr>
            <a:normAutofit/>
          </a:bodyPr>
          <a:lstStyle/>
          <a:p>
            <a:r>
              <a:rPr lang="en-US" dirty="0" smtClean="0"/>
              <a:t>Measure most relevant network characteristics of cellular networks</a:t>
            </a:r>
          </a:p>
          <a:p>
            <a:r>
              <a:rPr lang="en-US" dirty="0" smtClean="0"/>
              <a:t>Measurement results not be affected by any external factors</a:t>
            </a:r>
          </a:p>
          <a:p>
            <a:r>
              <a:rPr lang="en-US" dirty="0" smtClean="0"/>
              <a:t>Attract a large number of users covering different carriers and geographical regions</a:t>
            </a:r>
          </a:p>
          <a:p>
            <a:r>
              <a:rPr lang="en-US" dirty="0" smtClean="0"/>
              <a:t>Benefit the research community in terms of both tool and data</a:t>
            </a:r>
            <a:endParaRPr lang="en-US" dirty="0"/>
          </a:p>
        </p:txBody>
      </p:sp>
      <p:sp>
        <p:nvSpPr>
          <p:cNvPr id="3" name="Title 2"/>
          <p:cNvSpPr>
            <a:spLocks noGrp="1"/>
          </p:cNvSpPr>
          <p:nvPr>
            <p:ph type="title"/>
          </p:nvPr>
        </p:nvSpPr>
        <p:spPr/>
        <p:txBody>
          <a:bodyPr>
            <a:normAutofit/>
          </a:bodyPr>
          <a:lstStyle/>
          <a:p>
            <a:r>
              <a:rPr lang="en-US" dirty="0" smtClean="0"/>
              <a:t>Design Goals of MobiPerf</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8</a:t>
            </a:fld>
            <a:endParaRPr lang="en-US"/>
          </a:p>
        </p:txBody>
      </p:sp>
      <p:pic>
        <p:nvPicPr>
          <p:cNvPr id="4" name="Picture 3" descr="logo5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240" y="359467"/>
            <a:ext cx="1624287" cy="1624287"/>
          </a:xfrm>
          <a:prstGeom prst="rect">
            <a:avLst/>
          </a:prstGeom>
        </p:spPr>
      </p:pic>
    </p:spTree>
    <p:extLst>
      <p:ext uri="{BB962C8B-B14F-4D97-AF65-F5344CB8AC3E}">
        <p14:creationId xmlns:p14="http://schemas.microsoft.com/office/powerpoint/2010/main" val="276530513"/>
      </p:ext>
    </p:extLst>
  </p:cSld>
  <p:clrMapOvr>
    <a:masterClrMapping/>
  </p:clrMapOvr>
  <mc:AlternateContent xmlns:mc="http://schemas.openxmlformats.org/markup-compatibility/2006">
    <mc:Choice xmlns:p14="http://schemas.microsoft.com/office/powerpoint/2010/main" Requires="p14">
      <p:transition spd="slow" p14:dur="2000" advTm="1097"/>
    </mc:Choice>
    <mc:Fallback>
      <p:transition xmlns:p14="http://schemas.microsoft.com/office/powerpoint/2010/main" spd="slow" advTm="1097"/>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compress.eps"/>
          <p:cNvPicPr>
            <a:picLocks noGrp="1" noChangeAspect="1"/>
          </p:cNvPicPr>
          <p:nvPr>
            <p:ph idx="1"/>
          </p:nvPr>
        </p:nvPicPr>
        <p:blipFill>
          <a:blip r:embed="rId3"/>
          <a:srcRect t="-719" b="-719"/>
          <a:stretch>
            <a:fillRect/>
          </a:stretch>
        </p:blipFill>
        <p:spPr>
          <a:xfrm>
            <a:off x="1625554" y="3494951"/>
            <a:ext cx="5981625" cy="3289663"/>
          </a:xfrm>
        </p:spPr>
      </p:pic>
      <p:sp>
        <p:nvSpPr>
          <p:cNvPr id="3" name="Title 2"/>
          <p:cNvSpPr>
            <a:spLocks noGrp="1"/>
          </p:cNvSpPr>
          <p:nvPr>
            <p:ph type="title"/>
          </p:nvPr>
        </p:nvSpPr>
        <p:spPr>
          <a:xfrm>
            <a:off x="209492" y="274638"/>
            <a:ext cx="8934508" cy="1143000"/>
          </a:xfrm>
        </p:spPr>
        <p:txBody>
          <a:bodyPr>
            <a:noAutofit/>
          </a:bodyPr>
          <a:lstStyle/>
          <a:p>
            <a:pPr marL="365760" lvl="0" indent="-256032" defTabSz="914400">
              <a:spcBef>
                <a:spcPts val="400"/>
              </a:spcBef>
            </a:pPr>
            <a:r>
              <a:rPr lang="en-US" sz="3800" dirty="0" smtClean="0"/>
              <a:t>Compression improves performance</a:t>
            </a:r>
            <a:endParaRPr lang="en-US" sz="3800" b="0" dirty="0" smtClean="0">
              <a:solidFill>
                <a:schemeClr val="tx1"/>
              </a:solidFill>
              <a:effectLst/>
            </a:endParaRPr>
          </a:p>
        </p:txBody>
      </p:sp>
      <p:sp>
        <p:nvSpPr>
          <p:cNvPr id="5" name="Slide Number Placeholder 4"/>
          <p:cNvSpPr>
            <a:spLocks noGrp="1"/>
          </p:cNvSpPr>
          <p:nvPr>
            <p:ph type="sldNum" sz="quarter" idx="12"/>
          </p:nvPr>
        </p:nvSpPr>
        <p:spPr/>
        <p:txBody>
          <a:bodyPr/>
          <a:lstStyle/>
          <a:p>
            <a:fld id="{34446E16-B2C9-F144-9C35-FA4640631927}" type="slidenum">
              <a:rPr lang="en-US" smtClean="0"/>
              <a:pPr/>
              <a:t>80</a:t>
            </a:fld>
            <a:endParaRPr lang="en-US" dirty="0"/>
          </a:p>
        </p:txBody>
      </p:sp>
      <p:sp>
        <p:nvSpPr>
          <p:cNvPr id="8"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defRPr/>
            </a:pPr>
            <a:r>
              <a:rPr lang="en-US" sz="2600" dirty="0" smtClean="0"/>
              <a:t>Tradeoff between client </a:t>
            </a:r>
            <a:r>
              <a:rPr lang="en-US" sz="2600" dirty="0" smtClean="0"/>
              <a:t>decompression processing </a:t>
            </a:r>
            <a:r>
              <a:rPr lang="en-US" sz="2600" dirty="0" smtClean="0"/>
              <a:t>and network data size </a:t>
            </a:r>
            <a:r>
              <a:rPr lang="en-US" sz="2600" dirty="0" smtClean="0"/>
              <a:t>reduction</a:t>
            </a:r>
            <a:endParaRPr lang="en-US" sz="2600" dirty="0" smtClean="0"/>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kumimoji="0" lang="en-US" sz="2300" b="0" i="0" u="none" strike="noStrike" kern="1200" cap="none" spc="0" normalizeH="0" baseline="0" noProof="0" dirty="0" smtClean="0">
                <a:ln>
                  <a:noFill/>
                </a:ln>
                <a:solidFill>
                  <a:schemeClr val="tx1"/>
                </a:solidFill>
                <a:effectLst/>
                <a:uLnTx/>
                <a:uFillTx/>
                <a:latin typeface="+mn-lt"/>
                <a:ea typeface="+mn-ea"/>
                <a:cs typeface="+mn-cs"/>
              </a:rPr>
              <a:t>Network is more dominant</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Performance improvement</a:t>
            </a:r>
            <a:r>
              <a:rPr kumimoji="0" lang="en-US" sz="2600" b="0" i="0" u="none" strike="noStrike" kern="1200" cap="none" spc="0" normalizeH="0" noProof="0" dirty="0" smtClean="0">
                <a:ln>
                  <a:noFill/>
                </a:ln>
                <a:solidFill>
                  <a:schemeClr val="tx1"/>
                </a:solidFill>
                <a:effectLst/>
                <a:uLnTx/>
                <a:uFillTx/>
                <a:latin typeface="+mn-lt"/>
                <a:ea typeface="+mn-ea"/>
                <a:cs typeface="+mn-cs"/>
              </a:rPr>
              <a:t> is significant</a:t>
            </a: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621792" lvl="1" indent="-228600" defTabSz="914400">
              <a:spcBef>
                <a:spcPts val="324"/>
              </a:spcBef>
              <a:buClr>
                <a:schemeClr val="accent1"/>
              </a:buClr>
              <a:buFont typeface="Verdana"/>
              <a:buChar char="◦"/>
            </a:pPr>
            <a:r>
              <a:rPr lang="en-US" sz="2400" dirty="0" smtClean="0"/>
              <a:t>30% speedup for iPhone when RTT is 800ms</a:t>
            </a:r>
            <a:endParaRPr lang="en-US" sz="2300" dirty="0" smtClean="0"/>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9" name="Straight Connector 8"/>
          <p:cNvCxnSpPr/>
          <p:nvPr/>
        </p:nvCxnSpPr>
        <p:spPr>
          <a:xfrm flipV="1">
            <a:off x="5869092" y="4977235"/>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flipV="1">
            <a:off x="5869092" y="5240399"/>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471716365"/>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TCP flow size </a:t>
            </a:r>
            <a:r>
              <a:rPr lang="en-US" dirty="0"/>
              <a:t>exhibiting strong heavy-tail </a:t>
            </a:r>
            <a:r>
              <a:rPr lang="en-US" dirty="0" smtClean="0"/>
              <a:t>distributions, similar to wired networks</a:t>
            </a:r>
          </a:p>
          <a:p>
            <a:pPr lvl="1"/>
            <a:r>
              <a:rPr lang="en-US" dirty="0" smtClean="0"/>
              <a:t>90% flows &lt; 3 </a:t>
            </a:r>
            <a:r>
              <a:rPr lang="en-US" dirty="0"/>
              <a:t>KB </a:t>
            </a:r>
            <a:r>
              <a:rPr lang="en-US" dirty="0" smtClean="0"/>
              <a:t>uplink, &lt; 36 KB </a:t>
            </a:r>
            <a:r>
              <a:rPr lang="en-US" dirty="0"/>
              <a:t>downlink </a:t>
            </a:r>
            <a:r>
              <a:rPr lang="en-US" dirty="0" smtClean="0"/>
              <a:t>payload</a:t>
            </a:r>
          </a:p>
          <a:p>
            <a:pPr lvl="1"/>
            <a:r>
              <a:rPr lang="en-US" dirty="0" smtClean="0"/>
              <a:t>Top 0.6% </a:t>
            </a:r>
            <a:r>
              <a:rPr lang="en-US" dirty="0"/>
              <a:t>of flows </a:t>
            </a:r>
            <a:r>
              <a:rPr lang="en-US" dirty="0" smtClean="0"/>
              <a:t>have 62% total </a:t>
            </a:r>
            <a:r>
              <a:rPr lang="en-US" dirty="0"/>
              <a:t>downlink </a:t>
            </a:r>
            <a:r>
              <a:rPr lang="en-US" dirty="0" smtClean="0"/>
              <a:t>bytes</a:t>
            </a:r>
          </a:p>
          <a:p>
            <a:r>
              <a:rPr lang="en-US" dirty="0" smtClean="0"/>
              <a:t>TCP concurrency is not high</a:t>
            </a:r>
          </a:p>
          <a:p>
            <a:pPr lvl="1"/>
            <a:r>
              <a:rPr lang="en-US" dirty="0" smtClean="0"/>
              <a:t>1 </a:t>
            </a:r>
            <a:r>
              <a:rPr lang="en-US" dirty="0"/>
              <a:t>TCP flow actively downloading </a:t>
            </a:r>
            <a:r>
              <a:rPr lang="en-US" dirty="0" smtClean="0"/>
              <a:t>for 72% of the time</a:t>
            </a:r>
            <a:endParaRPr lang="en-US" dirty="0"/>
          </a:p>
          <a:p>
            <a:r>
              <a:rPr lang="en-US" dirty="0" smtClean="0"/>
              <a:t>In </a:t>
            </a:r>
            <a:r>
              <a:rPr lang="en-US" dirty="0"/>
              <a:t>2G/3G </a:t>
            </a:r>
            <a:r>
              <a:rPr lang="en-US" dirty="0" smtClean="0"/>
              <a:t>networks</a:t>
            </a:r>
            <a:r>
              <a:rPr lang="en-US" dirty="0"/>
              <a:t>, usually the RAN latency dominates the overall end-to-end </a:t>
            </a:r>
            <a:r>
              <a:rPr lang="en-US" dirty="0" smtClean="0"/>
              <a:t>delay; no </a:t>
            </a:r>
            <a:r>
              <a:rPr lang="en-US" dirty="0"/>
              <a:t>longer the case in LTE </a:t>
            </a:r>
            <a:r>
              <a:rPr lang="en-US" dirty="0" smtClean="0"/>
              <a:t>networks</a:t>
            </a:r>
            <a:endParaRPr lang="en-US" dirty="0"/>
          </a:p>
          <a:p>
            <a:endParaRPr lang="en-US" dirty="0"/>
          </a:p>
          <a:p>
            <a:pPr lvl="1"/>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81</a:t>
            </a:fld>
            <a:endParaRPr lang="en-US"/>
          </a:p>
        </p:txBody>
      </p:sp>
      <p:sp>
        <p:nvSpPr>
          <p:cNvPr id="4" name="Title 3"/>
          <p:cNvSpPr>
            <a:spLocks noGrp="1"/>
          </p:cNvSpPr>
          <p:nvPr>
            <p:ph type="title"/>
          </p:nvPr>
        </p:nvSpPr>
        <p:spPr/>
        <p:txBody>
          <a:bodyPr/>
          <a:lstStyle/>
          <a:p>
            <a:r>
              <a:rPr lang="en-US" dirty="0" smtClean="0"/>
              <a:t>Highlight observations</a:t>
            </a:r>
            <a:endParaRPr lang="en-US" dirty="0"/>
          </a:p>
        </p:txBody>
      </p:sp>
    </p:spTree>
    <p:extLst>
      <p:ext uri="{BB962C8B-B14F-4D97-AF65-F5344CB8AC3E}">
        <p14:creationId xmlns:p14="http://schemas.microsoft.com/office/powerpoint/2010/main" val="21207252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Video and image contents are dominant</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82</a:t>
            </a:fld>
            <a:endParaRPr lang="en-US"/>
          </a:p>
        </p:txBody>
      </p:sp>
      <p:sp>
        <p:nvSpPr>
          <p:cNvPr id="4" name="Title 3"/>
          <p:cNvSpPr>
            <a:spLocks noGrp="1"/>
          </p:cNvSpPr>
          <p:nvPr>
            <p:ph type="title"/>
          </p:nvPr>
        </p:nvSpPr>
        <p:spPr/>
        <p:txBody>
          <a:bodyPr>
            <a:normAutofit fontScale="90000"/>
          </a:bodyPr>
          <a:lstStyle/>
          <a:p>
            <a:r>
              <a:rPr lang="en-US" dirty="0">
                <a:effectLst/>
              </a:rPr>
              <a:t>Breakdown of content type for all HTTP traffic based on </a:t>
            </a:r>
            <a:r>
              <a:rPr lang="en-US" dirty="0" smtClean="0">
                <a:effectLst/>
              </a:rPr>
              <a:t>content size</a:t>
            </a:r>
            <a:endParaRPr lang="en-US" dirty="0"/>
          </a:p>
        </p:txBody>
      </p:sp>
      <p:pic>
        <p:nvPicPr>
          <p:cNvPr id="5" name="Picture 4" descr="content_type_new.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396" y="1975768"/>
            <a:ext cx="5435287" cy="4180990"/>
          </a:xfrm>
          <a:prstGeom prst="rect">
            <a:avLst/>
          </a:prstGeom>
        </p:spPr>
      </p:pic>
    </p:spTree>
    <p:extLst>
      <p:ext uri="{BB962C8B-B14F-4D97-AF65-F5344CB8AC3E}">
        <p14:creationId xmlns:p14="http://schemas.microsoft.com/office/powerpoint/2010/main" val="82571323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525963"/>
          </a:xfrm>
        </p:spPr>
        <p:txBody>
          <a:bodyPr/>
          <a:lstStyle/>
          <a:p>
            <a:r>
              <a:rPr lang="en-US" dirty="0" smtClean="0"/>
              <a:t>Measure 3G network performance from users’ devices</a:t>
            </a:r>
          </a:p>
          <a:p>
            <a:r>
              <a:rPr lang="en-US" dirty="0" smtClean="0"/>
              <a:t>Cross-platform</a:t>
            </a:r>
          </a:p>
          <a:p>
            <a:pPr lvl="1"/>
            <a:r>
              <a:rPr lang="en-US" dirty="0" smtClean="0"/>
              <a:t>iPhone OS, Android (Birjodh Tiwana) and Windows Mobile (Qiang Xu)</a:t>
            </a:r>
          </a:p>
          <a:p>
            <a:r>
              <a:rPr lang="en-US" dirty="0" smtClean="0"/>
              <a:t>Global deployment</a:t>
            </a:r>
          </a:p>
          <a:p>
            <a:pPr lvl="1"/>
            <a:r>
              <a:rPr lang="en-US" b="1" dirty="0" smtClean="0">
                <a:solidFill>
                  <a:srgbClr val="0000FF"/>
                </a:solidFill>
              </a:rPr>
              <a:t>60,000</a:t>
            </a:r>
            <a:r>
              <a:rPr lang="en-US" dirty="0" smtClean="0"/>
              <a:t>+ users, </a:t>
            </a:r>
            <a:r>
              <a:rPr lang="en-US" b="1" dirty="0" smtClean="0">
                <a:solidFill>
                  <a:srgbClr val="0000FF"/>
                </a:solidFill>
              </a:rPr>
              <a:t>140,000</a:t>
            </a:r>
            <a:r>
              <a:rPr lang="en-US" dirty="0" smtClean="0"/>
              <a:t>+ runs from 08/2009 to 04/2010</a:t>
            </a:r>
          </a:p>
        </p:txBody>
      </p:sp>
      <p:sp>
        <p:nvSpPr>
          <p:cNvPr id="3" name="Title 2"/>
          <p:cNvSpPr>
            <a:spLocks noGrp="1"/>
          </p:cNvSpPr>
          <p:nvPr>
            <p:ph type="title"/>
          </p:nvPr>
        </p:nvSpPr>
        <p:spPr/>
        <p:txBody>
          <a:bodyPr>
            <a:normAutofit fontScale="90000"/>
          </a:bodyPr>
          <a:lstStyle/>
          <a:p>
            <a:r>
              <a:rPr lang="en-US" sz="3600" dirty="0" smtClean="0"/>
              <a:t>3GTest: Global 3G network performance measurement</a:t>
            </a:r>
            <a:endParaRPr lang="en-US" sz="3600"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83</a:t>
            </a:fld>
            <a:endParaRPr lang="en-US" dirty="0"/>
          </a:p>
        </p:txBody>
      </p:sp>
    </p:spTree>
    <p:extLst>
      <p:ext uri="{BB962C8B-B14F-4D97-AF65-F5344CB8AC3E}">
        <p14:creationId xmlns:p14="http://schemas.microsoft.com/office/powerpoint/2010/main" val="2282284932"/>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34446E16-B2C9-F144-9C35-FA4640631927}" type="slidenum">
              <a:rPr lang="en-US" smtClean="0"/>
              <a:pPr/>
              <a:t>84</a:t>
            </a:fld>
            <a:endParaRPr lang="en-US"/>
          </a:p>
        </p:txBody>
      </p:sp>
      <p:sp>
        <p:nvSpPr>
          <p:cNvPr id="4" name="Title 3"/>
          <p:cNvSpPr>
            <a:spLocks noGrp="1"/>
          </p:cNvSpPr>
          <p:nvPr>
            <p:ph type="title"/>
          </p:nvPr>
        </p:nvSpPr>
        <p:spPr/>
        <p:txBody>
          <a:bodyPr>
            <a:normAutofit fontScale="90000"/>
          </a:bodyPr>
          <a:lstStyle/>
          <a:p>
            <a:r>
              <a:rPr lang="en-US" dirty="0" smtClean="0"/>
              <a:t>3GTest collects representative results in many countries</a:t>
            </a:r>
            <a:endParaRPr lang="en-US" dirty="0"/>
          </a:p>
        </p:txBody>
      </p:sp>
      <p:pic>
        <p:nvPicPr>
          <p:cNvPr id="5" name="Picture 4"/>
          <p:cNvPicPr>
            <a:picLocks noChangeAspect="1"/>
          </p:cNvPicPr>
          <p:nvPr/>
        </p:nvPicPr>
        <p:blipFill>
          <a:blip r:embed="rId2"/>
          <a:stretch>
            <a:fillRect/>
          </a:stretch>
        </p:blipFill>
        <p:spPr>
          <a:xfrm>
            <a:off x="227789" y="1422538"/>
            <a:ext cx="8673685" cy="5136468"/>
          </a:xfrm>
          <a:prstGeom prst="rect">
            <a:avLst/>
          </a:prstGeom>
        </p:spPr>
      </p:pic>
    </p:spTree>
    <p:extLst>
      <p:ext uri="{BB962C8B-B14F-4D97-AF65-F5344CB8AC3E}">
        <p14:creationId xmlns:p14="http://schemas.microsoft.com/office/powerpoint/2010/main" val="375437469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895" y="1255833"/>
            <a:ext cx="8987021" cy="4937760"/>
          </a:xfrm>
        </p:spPr>
        <p:txBody>
          <a:bodyPr>
            <a:normAutofit/>
          </a:bodyPr>
          <a:lstStyle/>
          <a:p>
            <a:r>
              <a:rPr lang="en-US" dirty="0" smtClean="0"/>
              <a:t>3G downlink bandwidth is </a:t>
            </a:r>
            <a:r>
              <a:rPr lang="en-US" dirty="0" smtClean="0"/>
              <a:t>low</a:t>
            </a:r>
          </a:p>
          <a:p>
            <a:pPr lvl="1"/>
            <a:r>
              <a:rPr lang="en-US" dirty="0" smtClean="0"/>
              <a:t>&lt; </a:t>
            </a:r>
            <a:r>
              <a:rPr lang="en-US" dirty="0" smtClean="0"/>
              <a:t>1Mbps</a:t>
            </a:r>
          </a:p>
          <a:p>
            <a:r>
              <a:rPr lang="en-US" dirty="0"/>
              <a:t>Common 3G network condition</a:t>
            </a:r>
          </a:p>
          <a:p>
            <a:pPr lvl="1"/>
            <a:r>
              <a:rPr lang="en-US" dirty="0"/>
              <a:t>RTT 400ms and loss rate 0%</a:t>
            </a:r>
          </a:p>
          <a:p>
            <a:r>
              <a:rPr lang="en-US" dirty="0" smtClean="0"/>
              <a:t>Carrier </a:t>
            </a:r>
            <a:r>
              <a:rPr lang="en-US" dirty="0" smtClean="0"/>
              <a:t>network delay dominates end-to-end RTT</a:t>
            </a:r>
          </a:p>
          <a:p>
            <a:pPr lvl="1"/>
            <a:r>
              <a:rPr lang="en-US" dirty="0" smtClean="0"/>
              <a:t>End-end ping close to ping to 1</a:t>
            </a:r>
            <a:r>
              <a:rPr lang="en-US" baseline="30000" dirty="0" smtClean="0"/>
              <a:t>st</a:t>
            </a:r>
            <a:r>
              <a:rPr lang="en-US" dirty="0" smtClean="0"/>
              <a:t> </a:t>
            </a:r>
            <a:r>
              <a:rPr lang="en-US" dirty="0" smtClean="0"/>
              <a:t>hop</a:t>
            </a:r>
          </a:p>
          <a:p>
            <a:r>
              <a:rPr lang="en-US" dirty="0" smtClean="0"/>
              <a:t>Local DNS server performance is good</a:t>
            </a:r>
          </a:p>
          <a:p>
            <a:pPr lvl="1"/>
            <a:r>
              <a:rPr lang="en-US" dirty="0" smtClean="0"/>
              <a:t>200 ms comparable to ping to 1</a:t>
            </a:r>
            <a:r>
              <a:rPr lang="en-US" baseline="30000" dirty="0" smtClean="0"/>
              <a:t>st</a:t>
            </a:r>
            <a:r>
              <a:rPr lang="en-US" dirty="0" smtClean="0"/>
              <a:t> hop</a:t>
            </a:r>
            <a:endParaRPr lang="en-US" dirty="0" smtClean="0"/>
          </a:p>
          <a:p>
            <a:r>
              <a:rPr lang="en-US" dirty="0" smtClean="0"/>
              <a:t>High </a:t>
            </a:r>
            <a:r>
              <a:rPr lang="en-US" dirty="0"/>
              <a:t>variation</a:t>
            </a:r>
          </a:p>
          <a:p>
            <a:pPr lvl="1"/>
            <a:r>
              <a:rPr lang="en-US" dirty="0"/>
              <a:t>Across carriers, and among the same carrier</a:t>
            </a:r>
          </a:p>
          <a:p>
            <a:pPr lvl="1"/>
            <a:r>
              <a:rPr lang="en-US" dirty="0"/>
              <a:t>Within one TCP connection</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85</a:t>
            </a:fld>
            <a:endParaRPr lang="en-US"/>
          </a:p>
        </p:txBody>
      </p:sp>
      <p:sp>
        <p:nvSpPr>
          <p:cNvPr id="4" name="Title 3"/>
          <p:cNvSpPr>
            <a:spLocks noGrp="1"/>
          </p:cNvSpPr>
          <p:nvPr>
            <p:ph type="title"/>
          </p:nvPr>
        </p:nvSpPr>
        <p:spPr>
          <a:xfrm>
            <a:off x="156979" y="274638"/>
            <a:ext cx="8719444" cy="1143000"/>
          </a:xfrm>
        </p:spPr>
        <p:txBody>
          <a:bodyPr>
            <a:normAutofit fontScale="90000"/>
          </a:bodyPr>
          <a:lstStyle/>
          <a:p>
            <a:r>
              <a:rPr lang="en-US" dirty="0" smtClean="0"/>
              <a:t>Insights </a:t>
            </a:r>
            <a:r>
              <a:rPr lang="en-US" dirty="0" smtClean="0"/>
              <a:t>of 3G Network Performance</a:t>
            </a:r>
            <a:endParaRPr lang="en-US" dirty="0"/>
          </a:p>
        </p:txBody>
      </p:sp>
    </p:spTree>
    <p:extLst>
      <p:ext uri="{BB962C8B-B14F-4D97-AF65-F5344CB8AC3E}">
        <p14:creationId xmlns:p14="http://schemas.microsoft.com/office/powerpoint/2010/main" val="20694433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animEffect transition="in" filter="fade">
                                      <p:cBhvr>
                                        <p:cTn id="4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Downlink throughput</a:t>
            </a:r>
          </a:p>
          <a:p>
            <a:pPr lvl="1"/>
            <a:r>
              <a:rPr lang="en-US" dirty="0" smtClean="0"/>
              <a:t>LTE </a:t>
            </a:r>
            <a:r>
              <a:rPr lang="en-US" dirty="0"/>
              <a:t>median is </a:t>
            </a:r>
            <a:r>
              <a:rPr lang="en-US" b="1" dirty="0">
                <a:solidFill>
                  <a:srgbClr val="FF0000"/>
                </a:solidFill>
              </a:rPr>
              <a:t>13</a:t>
            </a:r>
            <a:r>
              <a:rPr lang="en-US" dirty="0"/>
              <a:t>Mbps, up to </a:t>
            </a:r>
            <a:r>
              <a:rPr lang="en-US" b="1" dirty="0">
                <a:solidFill>
                  <a:srgbClr val="FF0000"/>
                </a:solidFill>
              </a:rPr>
              <a:t>30</a:t>
            </a:r>
            <a:r>
              <a:rPr lang="en-US" dirty="0"/>
              <a:t>Mbps</a:t>
            </a:r>
          </a:p>
          <a:p>
            <a:pPr lvl="1"/>
            <a:r>
              <a:rPr lang="en-US" dirty="0" smtClean="0"/>
              <a:t>WiFi</a:t>
            </a:r>
            <a:r>
              <a:rPr lang="en-US" dirty="0"/>
              <a:t>, WiMAX </a:t>
            </a:r>
            <a:r>
              <a:rPr lang="en-US" b="1" dirty="0">
                <a:solidFill>
                  <a:srgbClr val="FF0000"/>
                </a:solidFill>
              </a:rPr>
              <a:t>&lt; 5</a:t>
            </a:r>
            <a:r>
              <a:rPr lang="en-US" dirty="0"/>
              <a:t>Mbps </a:t>
            </a:r>
            <a:r>
              <a:rPr lang="en-US" dirty="0" smtClean="0"/>
              <a:t>median</a:t>
            </a:r>
          </a:p>
          <a:p>
            <a:r>
              <a:rPr lang="en-US" dirty="0" smtClean="0"/>
              <a:t>Uplink throughput</a:t>
            </a:r>
          </a:p>
          <a:p>
            <a:pPr lvl="1"/>
            <a:r>
              <a:rPr lang="en-US" dirty="0"/>
              <a:t>LTE median is </a:t>
            </a:r>
            <a:r>
              <a:rPr lang="en-US" b="1" dirty="0">
                <a:solidFill>
                  <a:srgbClr val="FF0000"/>
                </a:solidFill>
              </a:rPr>
              <a:t>5.6</a:t>
            </a:r>
            <a:r>
              <a:rPr lang="en-US" dirty="0"/>
              <a:t>Mbps, up to </a:t>
            </a:r>
            <a:r>
              <a:rPr lang="en-US" b="1" dirty="0">
                <a:solidFill>
                  <a:srgbClr val="FF0000"/>
                </a:solidFill>
              </a:rPr>
              <a:t>20</a:t>
            </a:r>
            <a:r>
              <a:rPr lang="en-US" dirty="0"/>
              <a:t>Mbps</a:t>
            </a:r>
          </a:p>
          <a:p>
            <a:pPr lvl="1"/>
            <a:r>
              <a:rPr lang="en-US" dirty="0"/>
              <a:t>WiFi, WiMAX </a:t>
            </a:r>
            <a:r>
              <a:rPr lang="en-US" b="1" dirty="0">
                <a:solidFill>
                  <a:srgbClr val="FF0000"/>
                </a:solidFill>
              </a:rPr>
              <a:t>&lt; 2</a:t>
            </a:r>
            <a:r>
              <a:rPr lang="en-US" dirty="0"/>
              <a:t>Mbps </a:t>
            </a:r>
            <a:r>
              <a:rPr lang="en-US" dirty="0" smtClean="0"/>
              <a:t>median</a:t>
            </a:r>
          </a:p>
          <a:p>
            <a:r>
              <a:rPr lang="en-US" dirty="0" smtClean="0"/>
              <a:t>RTT</a:t>
            </a:r>
          </a:p>
          <a:p>
            <a:pPr lvl="1"/>
            <a:r>
              <a:rPr lang="en-US" dirty="0"/>
              <a:t>LTE median </a:t>
            </a:r>
            <a:r>
              <a:rPr lang="en-US" b="1" dirty="0">
                <a:solidFill>
                  <a:srgbClr val="FF0000"/>
                </a:solidFill>
              </a:rPr>
              <a:t>70</a:t>
            </a:r>
            <a:r>
              <a:rPr lang="en-US" dirty="0"/>
              <a:t>ms</a:t>
            </a:r>
          </a:p>
          <a:p>
            <a:pPr lvl="1"/>
            <a:r>
              <a:rPr lang="en-US" dirty="0"/>
              <a:t>WiFi similar to LTE</a:t>
            </a:r>
          </a:p>
          <a:p>
            <a:pPr lvl="1"/>
            <a:r>
              <a:rPr lang="en-US" dirty="0"/>
              <a:t>WiMAX </a:t>
            </a:r>
            <a:r>
              <a:rPr lang="en-US" b="1" dirty="0" smtClean="0">
                <a:solidFill>
                  <a:srgbClr val="FF0000"/>
                </a:solidFill>
              </a:rPr>
              <a:t>150</a:t>
            </a:r>
            <a:r>
              <a:rPr lang="en-US" dirty="0" smtClean="0"/>
              <a:t>ms</a:t>
            </a:r>
            <a:endParaRPr lang="en-US" dirty="0"/>
          </a:p>
          <a:p>
            <a:pPr lvl="1"/>
            <a:endParaRPr lang="en-US" dirty="0"/>
          </a:p>
          <a:p>
            <a:pPr lvl="1"/>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86</a:t>
            </a:fld>
            <a:endParaRPr lang="en-US"/>
          </a:p>
        </p:txBody>
      </p:sp>
      <p:sp>
        <p:nvSpPr>
          <p:cNvPr id="4" name="Title 3"/>
          <p:cNvSpPr>
            <a:spLocks noGrp="1"/>
          </p:cNvSpPr>
          <p:nvPr>
            <p:ph type="title"/>
          </p:nvPr>
        </p:nvSpPr>
        <p:spPr/>
        <p:txBody>
          <a:bodyPr>
            <a:normAutofit fontScale="90000"/>
          </a:bodyPr>
          <a:lstStyle/>
          <a:p>
            <a:r>
              <a:rPr lang="en-US" dirty="0" smtClean="0"/>
              <a:t>Insights of LTE, WiFi, WiMAX Network Performance</a:t>
            </a:r>
            <a:endParaRPr lang="en-US" dirty="0"/>
          </a:p>
        </p:txBody>
      </p:sp>
    </p:spTree>
    <p:extLst>
      <p:ext uri="{BB962C8B-B14F-4D97-AF65-F5344CB8AC3E}">
        <p14:creationId xmlns:p14="http://schemas.microsoft.com/office/powerpoint/2010/main" val="407849556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sp>
        <p:nvSpPr>
          <p:cNvPr id="7" name="Slide Number Placeholder 6"/>
          <p:cNvSpPr>
            <a:spLocks noGrp="1"/>
          </p:cNvSpPr>
          <p:nvPr>
            <p:ph type="sldNum" sz="quarter" idx="12"/>
          </p:nvPr>
        </p:nvSpPr>
        <p:spPr/>
        <p:txBody>
          <a:bodyPr/>
          <a:lstStyle/>
          <a:p>
            <a:fld id="{D7E63A33-8271-4DD0-9C48-789913D7C115}" type="slidenum">
              <a:rPr lang="en-US" smtClean="0"/>
              <a:pPr/>
              <a:t>87</a:t>
            </a:fld>
            <a:endParaRPr lang="en-US"/>
          </a:p>
        </p:txBody>
      </p:sp>
      <p:sp>
        <p:nvSpPr>
          <p:cNvPr id="2" name="Title 1"/>
          <p:cNvSpPr>
            <a:spLocks noGrp="1"/>
          </p:cNvSpPr>
          <p:nvPr>
            <p:ph type="title"/>
          </p:nvPr>
        </p:nvSpPr>
        <p:spPr>
          <a:xfrm>
            <a:off x="457200" y="163855"/>
            <a:ext cx="8229600" cy="873891"/>
          </a:xfrm>
        </p:spPr>
        <p:txBody>
          <a:bodyPr>
            <a:normAutofit/>
          </a:bodyPr>
          <a:lstStyle/>
          <a:p>
            <a:r>
              <a:rPr lang="en-US" dirty="0" smtClean="0"/>
              <a:t>LTE Network characteristics</a:t>
            </a:r>
            <a:endParaRPr lang="en-US" dirty="0"/>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spTree>
    <p:extLst>
      <p:ext uri="{BB962C8B-B14F-4D97-AF65-F5344CB8AC3E}">
        <p14:creationId xmlns:p14="http://schemas.microsoft.com/office/powerpoint/2010/main" val="1368933429"/>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855"/>
            <a:ext cx="8229600" cy="873891"/>
          </a:xfrm>
        </p:spPr>
        <p:txBody>
          <a:bodyPr/>
          <a:lstStyle/>
          <a:p>
            <a:r>
              <a:rPr lang="en-US" dirty="0" smtClean="0"/>
              <a:t>LTE Network characteristics</a:t>
            </a:r>
            <a:endParaRPr lang="en-US" dirty="0"/>
          </a:p>
        </p:txBody>
      </p:sp>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pic>
        <p:nvPicPr>
          <p:cNvPr id="7" name="Picture 6"/>
          <p:cNvPicPr>
            <a:picLocks noChangeAspect="1"/>
          </p:cNvPicPr>
          <p:nvPr/>
        </p:nvPicPr>
        <p:blipFill>
          <a:blip r:embed="rId4"/>
          <a:stretch>
            <a:fillRect/>
          </a:stretch>
        </p:blipFill>
        <p:spPr>
          <a:xfrm>
            <a:off x="2708836" y="208986"/>
            <a:ext cx="3730812" cy="6218020"/>
          </a:xfrm>
          <a:prstGeom prst="rect">
            <a:avLst/>
          </a:prstGeom>
        </p:spPr>
      </p:pic>
      <p:sp>
        <p:nvSpPr>
          <p:cNvPr id="8" name="Slide Number Placeholder 7"/>
          <p:cNvSpPr>
            <a:spLocks noGrp="1"/>
          </p:cNvSpPr>
          <p:nvPr>
            <p:ph type="sldNum" sz="quarter" idx="12"/>
          </p:nvPr>
        </p:nvSpPr>
        <p:spPr/>
        <p:txBody>
          <a:bodyPr/>
          <a:lstStyle/>
          <a:p>
            <a:fld id="{D7E63A33-8271-4DD0-9C48-789913D7C115}" type="slidenum">
              <a:rPr lang="en-US" smtClean="0"/>
              <a:pPr/>
              <a:t>88</a:t>
            </a:fld>
            <a:endParaRPr lang="en-US"/>
          </a:p>
        </p:txBody>
      </p:sp>
    </p:spTree>
    <p:extLst>
      <p:ext uri="{BB962C8B-B14F-4D97-AF65-F5344CB8AC3E}">
        <p14:creationId xmlns:p14="http://schemas.microsoft.com/office/powerpoint/2010/main" val="2187248375"/>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13</a:t>
            </a:r>
            <a:r>
              <a:rPr lang="en-US" dirty="0" smtClean="0"/>
              <a:t>Mbps, up to </a:t>
            </a:r>
            <a:r>
              <a:rPr lang="en-US" b="1" dirty="0" smtClean="0">
                <a:solidFill>
                  <a:srgbClr val="FF0000"/>
                </a:solidFill>
              </a:rPr>
              <a:t>30</a:t>
            </a:r>
            <a:r>
              <a:rPr lang="en-US" dirty="0" smtClean="0"/>
              <a:t>Mbps</a:t>
            </a:r>
          </a:p>
          <a:p>
            <a:pPr lvl="1"/>
            <a:r>
              <a:rPr lang="en-US" dirty="0" smtClean="0"/>
              <a:t>The LTE network is relatively unloaded</a:t>
            </a:r>
          </a:p>
          <a:p>
            <a:r>
              <a:rPr lang="en-US" dirty="0" smtClean="0"/>
              <a:t>WiFi, WiMAX </a:t>
            </a:r>
            <a:r>
              <a:rPr lang="en-US" b="1" dirty="0" smtClean="0">
                <a:solidFill>
                  <a:srgbClr val="FF0000"/>
                </a:solidFill>
              </a:rPr>
              <a:t>&lt; 5</a:t>
            </a:r>
            <a:r>
              <a:rPr lang="en-US" dirty="0" smtClean="0"/>
              <a:t>Mbps median</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89</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Downlink throughput</a:t>
            </a:r>
            <a:endParaRPr lang="en-US" dirty="0"/>
          </a:p>
        </p:txBody>
      </p:sp>
      <p:pic>
        <p:nvPicPr>
          <p:cNvPr id="8" name="Picture 7" descr="perf.eps"/>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5" name="Picture 4"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6" name="Rectangle 5"/>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24618"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864922"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192457"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52162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5301648" y="2828089"/>
            <a:ext cx="1654323" cy="1231460"/>
          </a:xfrm>
          <a:prstGeom prst="rect">
            <a:avLst/>
          </a:prstGeom>
        </p:spPr>
      </p:pic>
      <p:sp>
        <p:nvSpPr>
          <p:cNvPr id="2" name="Content Placeholder 1"/>
          <p:cNvSpPr>
            <a:spLocks noGrp="1"/>
          </p:cNvSpPr>
          <p:nvPr>
            <p:ph idx="1"/>
          </p:nvPr>
        </p:nvSpPr>
        <p:spPr>
          <a:xfrm>
            <a:off x="-1" y="1481327"/>
            <a:ext cx="5679770" cy="5167989"/>
          </a:xfrm>
        </p:spPr>
        <p:txBody>
          <a:bodyPr>
            <a:normAutofit/>
          </a:bodyPr>
          <a:lstStyle/>
          <a:p>
            <a:r>
              <a:rPr lang="en-US" dirty="0" smtClean="0"/>
              <a:t>DNS (domain resolution)</a:t>
            </a:r>
          </a:p>
          <a:p>
            <a:pPr lvl="1"/>
            <a:r>
              <a:rPr lang="en-US" dirty="0" smtClean="0"/>
              <a:t>Local DNS response </a:t>
            </a:r>
            <a:r>
              <a:rPr lang="en-US" dirty="0" smtClean="0"/>
              <a:t>time</a:t>
            </a:r>
          </a:p>
          <a:p>
            <a:pPr lvl="1"/>
            <a:endParaRPr lang="en-US" dirty="0" smtClean="0"/>
          </a:p>
          <a:p>
            <a:r>
              <a:rPr lang="en-US" dirty="0" smtClean="0"/>
              <a:t>TCP</a:t>
            </a:r>
          </a:p>
          <a:p>
            <a:pPr lvl="1"/>
            <a:r>
              <a:rPr lang="en-US" dirty="0" smtClean="0"/>
              <a:t>Common </a:t>
            </a:r>
            <a:r>
              <a:rPr lang="en-US" dirty="0" smtClean="0"/>
              <a:t>TCP metrics: </a:t>
            </a:r>
            <a:r>
              <a:rPr lang="en-US" dirty="0" smtClean="0"/>
              <a:t>downlink/uplink throughput, </a:t>
            </a:r>
            <a:r>
              <a:rPr lang="en-US" dirty="0" smtClean="0"/>
              <a:t>round-trip time (RTT), </a:t>
            </a:r>
            <a:r>
              <a:rPr lang="en-US" dirty="0" smtClean="0"/>
              <a:t>packet loss rate, etc.</a:t>
            </a:r>
          </a:p>
          <a:p>
            <a:pPr lvl="1"/>
            <a:r>
              <a:rPr lang="en-US" dirty="0" smtClean="0"/>
              <a:t>For TCP throughput test, we choose the closest nodes among the </a:t>
            </a:r>
            <a:r>
              <a:rPr lang="en-US" i="1" dirty="0" smtClean="0">
                <a:solidFill>
                  <a:srgbClr val="0000FF"/>
                </a:solidFill>
              </a:rPr>
              <a:t>120+ global M-Lab nodes </a:t>
            </a:r>
            <a:r>
              <a:rPr lang="en-US" dirty="0" smtClean="0"/>
              <a:t>and use parallel TCP connections</a:t>
            </a:r>
            <a:endParaRPr lang="en-US" i="1" dirty="0" smtClean="0">
              <a:solidFill>
                <a:srgbClr val="0000FF"/>
              </a:solidFill>
            </a:endParaRPr>
          </a:p>
        </p:txBody>
      </p:sp>
      <p:sp>
        <p:nvSpPr>
          <p:cNvPr id="3" name="Title 2"/>
          <p:cNvSpPr>
            <a:spLocks noGrp="1"/>
          </p:cNvSpPr>
          <p:nvPr>
            <p:ph type="title"/>
          </p:nvPr>
        </p:nvSpPr>
        <p:spPr/>
        <p:txBody>
          <a:bodyPr>
            <a:normAutofit/>
          </a:bodyPr>
          <a:lstStyle/>
          <a:p>
            <a:r>
              <a:rPr lang="en-US" dirty="0" smtClean="0"/>
              <a:t>Cellular Network Metrics</a:t>
            </a:r>
            <a:endParaRPr lang="en-US"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9</a:t>
            </a:fld>
            <a:endParaRPr lang="en-US"/>
          </a:p>
        </p:txBody>
      </p:sp>
      <p:pic>
        <p:nvPicPr>
          <p:cNvPr id="6" name="Picture 5"/>
          <p:cNvPicPr>
            <a:picLocks noChangeAspect="1"/>
          </p:cNvPicPr>
          <p:nvPr/>
        </p:nvPicPr>
        <p:blipFill>
          <a:blip r:embed="rId4"/>
          <a:stretch>
            <a:fillRect/>
          </a:stretch>
        </p:blipFill>
        <p:spPr>
          <a:xfrm>
            <a:off x="7764103" y="4190090"/>
            <a:ext cx="1053243" cy="1311586"/>
          </a:xfrm>
          <a:prstGeom prst="rect">
            <a:avLst/>
          </a:prstGeom>
        </p:spPr>
      </p:pic>
      <p:pic>
        <p:nvPicPr>
          <p:cNvPr id="9" name="Picture 8"/>
          <p:cNvPicPr>
            <a:picLocks noChangeAspect="1"/>
          </p:cNvPicPr>
          <p:nvPr/>
        </p:nvPicPr>
        <p:blipFill>
          <a:blip r:embed="rId5"/>
          <a:stretch>
            <a:fillRect/>
          </a:stretch>
        </p:blipFill>
        <p:spPr>
          <a:xfrm>
            <a:off x="7722283" y="1054980"/>
            <a:ext cx="1081970" cy="1174193"/>
          </a:xfrm>
          <a:prstGeom prst="rect">
            <a:avLst/>
          </a:prstGeom>
        </p:spPr>
      </p:pic>
      <p:cxnSp>
        <p:nvCxnSpPr>
          <p:cNvPr id="11" name="Straight Arrow Connector 10"/>
          <p:cNvCxnSpPr>
            <a:endCxn id="6" idx="1"/>
          </p:cNvCxnSpPr>
          <p:nvPr/>
        </p:nvCxnSpPr>
        <p:spPr>
          <a:xfrm>
            <a:off x="6587799" y="3731800"/>
            <a:ext cx="1176304" cy="1114083"/>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a:endCxn id="9" idx="1"/>
          </p:cNvCxnSpPr>
          <p:nvPr/>
        </p:nvCxnSpPr>
        <p:spPr>
          <a:xfrm rot="5400000" flipH="1" flipV="1">
            <a:off x="6391702" y="1838176"/>
            <a:ext cx="1526680" cy="1134482"/>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a:xfrm>
            <a:off x="5301648" y="4059549"/>
            <a:ext cx="1689030" cy="369332"/>
          </a:xfrm>
          <a:prstGeom prst="rect">
            <a:avLst/>
          </a:prstGeom>
          <a:noFill/>
        </p:spPr>
        <p:txBody>
          <a:bodyPr wrap="square" rtlCol="0">
            <a:spAutoFit/>
          </a:bodyPr>
          <a:lstStyle/>
          <a:p>
            <a:pPr algn="ctr"/>
            <a:r>
              <a:rPr lang="en-US" b="1" dirty="0" smtClean="0">
                <a:solidFill>
                  <a:schemeClr val="tx1">
                    <a:lumMod val="75000"/>
                    <a:lumOff val="25000"/>
                  </a:schemeClr>
                </a:solidFill>
              </a:rPr>
              <a:t>Smartphone</a:t>
            </a:r>
            <a:endParaRPr lang="en-US" b="1" dirty="0">
              <a:solidFill>
                <a:schemeClr val="tx1">
                  <a:lumMod val="75000"/>
                  <a:lumOff val="25000"/>
                </a:schemeClr>
              </a:solidFill>
            </a:endParaRPr>
          </a:p>
        </p:txBody>
      </p:sp>
      <p:sp>
        <p:nvSpPr>
          <p:cNvPr id="15" name="TextBox 14"/>
          <p:cNvSpPr txBox="1"/>
          <p:nvPr/>
        </p:nvSpPr>
        <p:spPr>
          <a:xfrm>
            <a:off x="7491028" y="5539962"/>
            <a:ext cx="1689030" cy="369332"/>
          </a:xfrm>
          <a:prstGeom prst="rect">
            <a:avLst/>
          </a:prstGeom>
          <a:noFill/>
        </p:spPr>
        <p:txBody>
          <a:bodyPr wrap="square" rtlCol="0">
            <a:spAutoFit/>
          </a:bodyPr>
          <a:lstStyle/>
          <a:p>
            <a:pPr algn="ctr"/>
            <a:r>
              <a:rPr lang="en-US" b="1" dirty="0">
                <a:solidFill>
                  <a:schemeClr val="tx1">
                    <a:lumMod val="75000"/>
                    <a:lumOff val="25000"/>
                  </a:schemeClr>
                </a:solidFill>
              </a:rPr>
              <a:t>Web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
        <p:nvSpPr>
          <p:cNvPr id="16" name="TextBox 15"/>
          <p:cNvSpPr txBox="1"/>
          <p:nvPr/>
        </p:nvSpPr>
        <p:spPr>
          <a:xfrm>
            <a:off x="7425563" y="2272964"/>
            <a:ext cx="1689030" cy="646331"/>
          </a:xfrm>
          <a:prstGeom prst="rect">
            <a:avLst/>
          </a:prstGeom>
          <a:noFill/>
        </p:spPr>
        <p:txBody>
          <a:bodyPr wrap="square" rtlCol="0">
            <a:spAutoFit/>
          </a:bodyPr>
          <a:lstStyle/>
          <a:p>
            <a:pPr algn="ctr"/>
            <a:r>
              <a:rPr lang="en-US" b="1" dirty="0" smtClean="0">
                <a:solidFill>
                  <a:schemeClr val="tx1">
                    <a:lumMod val="75000"/>
                    <a:lumOff val="25000"/>
                  </a:schemeClr>
                </a:solidFill>
              </a:rPr>
              <a:t>Local </a:t>
            </a:r>
            <a:r>
              <a:rPr lang="en-US" b="1" dirty="0">
                <a:solidFill>
                  <a:schemeClr val="tx1">
                    <a:lumMod val="75000"/>
                    <a:lumOff val="25000"/>
                  </a:schemeClr>
                </a:solidFill>
              </a:rPr>
              <a:t>DNS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Tree>
    <p:extLst>
      <p:ext uri="{BB962C8B-B14F-4D97-AF65-F5344CB8AC3E}">
        <p14:creationId xmlns:p14="http://schemas.microsoft.com/office/powerpoint/2010/main" val="981033195"/>
      </p:ext>
    </p:extLst>
  </p:cSld>
  <p:clrMapOvr>
    <a:masterClrMapping/>
  </p:clrMapOvr>
  <p:transition xmlns:p14="http://schemas.microsoft.com/office/powerpoint/2010/main" advTm="53718"/>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5.6</a:t>
            </a:r>
            <a:r>
              <a:rPr lang="en-US" dirty="0" smtClean="0"/>
              <a:t>Mbps, up to </a:t>
            </a:r>
            <a:r>
              <a:rPr lang="en-US" b="1" dirty="0" smtClean="0">
                <a:solidFill>
                  <a:srgbClr val="FF0000"/>
                </a:solidFill>
              </a:rPr>
              <a:t>20</a:t>
            </a:r>
            <a:r>
              <a:rPr lang="en-US" dirty="0" smtClean="0"/>
              <a:t>Mbps</a:t>
            </a:r>
          </a:p>
          <a:p>
            <a:r>
              <a:rPr lang="en-US" dirty="0" smtClean="0"/>
              <a:t>WiFi, WiMAX </a:t>
            </a:r>
            <a:r>
              <a:rPr lang="en-US" b="1" dirty="0" smtClean="0">
                <a:solidFill>
                  <a:srgbClr val="FF0000"/>
                </a:solidFill>
              </a:rPr>
              <a:t>&lt; 2</a:t>
            </a:r>
            <a:r>
              <a:rPr lang="en-US" dirty="0" smtClean="0"/>
              <a:t>Mbps median</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90</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Uplink throughput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803402"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143706"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471241"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9694171"/>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664203"/>
            <a:ext cx="6437843" cy="4212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a:t>
            </a:r>
            <a:r>
              <a:rPr lang="en-US" b="1" dirty="0" smtClean="0">
                <a:solidFill>
                  <a:srgbClr val="FF0000"/>
                </a:solidFill>
              </a:rPr>
              <a:t>70</a:t>
            </a:r>
            <a:r>
              <a:rPr lang="en-US" dirty="0" smtClean="0"/>
              <a:t>ms</a:t>
            </a:r>
          </a:p>
          <a:p>
            <a:r>
              <a:rPr lang="en-US" dirty="0" smtClean="0"/>
              <a:t>WiFi similar to LTE</a:t>
            </a:r>
          </a:p>
          <a:p>
            <a:r>
              <a:rPr lang="en-US" dirty="0" smtClean="0"/>
              <a:t>WiMAX higher</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91</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RTT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082186" y="26084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422490"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750025"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43170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92</a:t>
            </a:fld>
            <a:endParaRPr lang="en-US"/>
          </a:p>
        </p:txBody>
      </p:sp>
      <p:sp>
        <p:nvSpPr>
          <p:cNvPr id="2" name="Title 1"/>
          <p:cNvSpPr>
            <a:spLocks noGrp="1"/>
          </p:cNvSpPr>
          <p:nvPr>
            <p:ph type="title"/>
          </p:nvPr>
        </p:nvSpPr>
        <p:spPr/>
        <p:txBody>
          <a:bodyPr/>
          <a:lstStyle/>
          <a:p>
            <a:r>
              <a:rPr lang="en-US" dirty="0" smtClean="0"/>
              <a:t>Tradeoffs of </a:t>
            </a:r>
            <a:r>
              <a:rPr lang="en-US" i="1" dirty="0" err="1" smtClean="0"/>
              <a:t>Ttail</a:t>
            </a:r>
            <a:r>
              <a:rPr lang="en-US" dirty="0" smtClean="0"/>
              <a:t> settings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5309964"/>
              </p:ext>
            </p:extLst>
          </p:nvPr>
        </p:nvGraphicFramePr>
        <p:xfrm>
          <a:off x="75599" y="2963169"/>
          <a:ext cx="8977680" cy="2111332"/>
        </p:xfrm>
        <a:graphic>
          <a:graphicData uri="http://schemas.openxmlformats.org/drawingml/2006/table">
            <a:tbl>
              <a:tblPr firstRow="1" bandRow="1">
                <a:tableStyleId>{00A15C55-8517-42AA-B614-E9B94910E393}</a:tableStyleId>
              </a:tblPr>
              <a:tblGrid>
                <a:gridCol w="2244420"/>
                <a:gridCol w="2244420"/>
                <a:gridCol w="2244420"/>
                <a:gridCol w="2244420"/>
              </a:tblGrid>
              <a:tr h="1017856">
                <a:tc>
                  <a:txBody>
                    <a:bodyPr/>
                    <a:lstStyle/>
                    <a:p>
                      <a:pPr algn="ctr">
                        <a:lnSpc>
                          <a:spcPct val="150000"/>
                        </a:lnSpc>
                      </a:pPr>
                      <a:r>
                        <a:rPr lang="en-US" sz="2400" dirty="0" err="1" smtClean="0"/>
                        <a:t>Ttail</a:t>
                      </a:r>
                      <a:r>
                        <a:rPr lang="en-US" sz="2400" dirty="0" smtClean="0"/>
                        <a:t> setting</a:t>
                      </a:r>
                      <a:endParaRPr lang="en-US" sz="2400" dirty="0"/>
                    </a:p>
                  </a:txBody>
                  <a:tcPr/>
                </a:tc>
                <a:tc>
                  <a:txBody>
                    <a:bodyPr/>
                    <a:lstStyle/>
                    <a:p>
                      <a:pPr algn="ctr"/>
                      <a:r>
                        <a:rPr lang="en-US" sz="2400" dirty="0" smtClean="0"/>
                        <a:t>Energy Consumption</a:t>
                      </a:r>
                      <a:endParaRPr lang="en-US" sz="2400" dirty="0"/>
                    </a:p>
                  </a:txBody>
                  <a:tcPr/>
                </a:tc>
                <a:tc>
                  <a:txBody>
                    <a:bodyPr/>
                    <a:lstStyle/>
                    <a:p>
                      <a:pPr algn="ctr"/>
                      <a:r>
                        <a:rPr lang="en-US" sz="2400" dirty="0" smtClean="0"/>
                        <a:t># of state transitions</a:t>
                      </a:r>
                      <a:endParaRPr lang="en-US" sz="2400" dirty="0"/>
                    </a:p>
                  </a:txBody>
                  <a:tcPr/>
                </a:tc>
                <a:tc>
                  <a:txBody>
                    <a:bodyPr/>
                    <a:lstStyle/>
                    <a:p>
                      <a:pPr algn="ctr">
                        <a:lnSpc>
                          <a:spcPct val="150000"/>
                        </a:lnSpc>
                      </a:pPr>
                      <a:r>
                        <a:rPr lang="en-US" sz="2400" dirty="0" smtClean="0"/>
                        <a:t>Responsiveness</a:t>
                      </a:r>
                      <a:endParaRPr lang="en-US" sz="2400" dirty="0"/>
                    </a:p>
                  </a:txBody>
                  <a:tcPr/>
                </a:tc>
              </a:tr>
              <a:tr h="461306">
                <a:tc>
                  <a:txBody>
                    <a:bodyPr/>
                    <a:lstStyle/>
                    <a:p>
                      <a:pPr algn="ctr"/>
                      <a:r>
                        <a:rPr lang="en-US" sz="2400" dirty="0" smtClean="0"/>
                        <a:t>Long</a:t>
                      </a:r>
                      <a:endParaRPr lang="en-US" sz="2400" b="0" dirty="0"/>
                    </a:p>
                  </a:txBody>
                  <a:tcPr/>
                </a:tc>
                <a:tc>
                  <a:txBody>
                    <a:bodyPr/>
                    <a:lstStyle/>
                    <a:p>
                      <a:pPr algn="ctr"/>
                      <a:r>
                        <a:rPr lang="en-US" sz="2400" dirty="0" smtClean="0"/>
                        <a:t>High</a:t>
                      </a:r>
                      <a:endParaRPr lang="en-US" sz="2400" b="1" dirty="0">
                        <a:solidFill>
                          <a:srgbClr val="FF0000"/>
                        </a:solidFill>
                      </a:endParaRPr>
                    </a:p>
                  </a:txBody>
                  <a:tcPr/>
                </a:tc>
                <a:tc>
                  <a:txBody>
                    <a:bodyPr/>
                    <a:lstStyle/>
                    <a:p>
                      <a:pPr algn="ctr"/>
                      <a:r>
                        <a:rPr lang="en-US" sz="2400" dirty="0" smtClean="0"/>
                        <a:t>Small</a:t>
                      </a:r>
                      <a:endParaRPr lang="en-US" sz="2400" b="1" dirty="0">
                        <a:solidFill>
                          <a:srgbClr val="008000"/>
                        </a:solidFill>
                      </a:endParaRPr>
                    </a:p>
                  </a:txBody>
                  <a:tcPr/>
                </a:tc>
                <a:tc>
                  <a:txBody>
                    <a:bodyPr/>
                    <a:lstStyle/>
                    <a:p>
                      <a:pPr algn="ctr"/>
                      <a:r>
                        <a:rPr lang="en-US" sz="2400" dirty="0" smtClean="0"/>
                        <a:t>Fast</a:t>
                      </a:r>
                      <a:endParaRPr lang="en-US" sz="2400" b="1" dirty="0">
                        <a:solidFill>
                          <a:srgbClr val="008000"/>
                        </a:solidFill>
                      </a:endParaRPr>
                    </a:p>
                  </a:txBody>
                  <a:tcPr/>
                </a:tc>
              </a:tr>
              <a:tr h="461306">
                <a:tc>
                  <a:txBody>
                    <a:bodyPr/>
                    <a:lstStyle/>
                    <a:p>
                      <a:pPr algn="ctr"/>
                      <a:r>
                        <a:rPr lang="en-US" sz="2400" dirty="0" smtClean="0"/>
                        <a:t>Short</a:t>
                      </a:r>
                      <a:endParaRPr lang="en-US" sz="2400" b="0" dirty="0"/>
                    </a:p>
                  </a:txBody>
                  <a:tcPr/>
                </a:tc>
                <a:tc>
                  <a:txBody>
                    <a:bodyPr/>
                    <a:lstStyle/>
                    <a:p>
                      <a:pPr algn="ctr"/>
                      <a:r>
                        <a:rPr lang="en-US" sz="2400" dirty="0" smtClean="0"/>
                        <a:t>Low</a:t>
                      </a:r>
                      <a:endParaRPr lang="en-US" sz="2400" b="1" dirty="0">
                        <a:solidFill>
                          <a:srgbClr val="008000"/>
                        </a:solidFill>
                      </a:endParaRPr>
                    </a:p>
                  </a:txBody>
                  <a:tcPr/>
                </a:tc>
                <a:tc>
                  <a:txBody>
                    <a:bodyPr/>
                    <a:lstStyle/>
                    <a:p>
                      <a:pPr algn="ctr"/>
                      <a:r>
                        <a:rPr lang="en-US" sz="2400" dirty="0" smtClean="0"/>
                        <a:t>Large</a:t>
                      </a:r>
                      <a:endParaRPr lang="en-US" sz="2400" b="1" dirty="0">
                        <a:solidFill>
                          <a:srgbClr val="FF0000"/>
                        </a:solidFill>
                      </a:endParaRPr>
                    </a:p>
                  </a:txBody>
                  <a:tcPr/>
                </a:tc>
                <a:tc>
                  <a:txBody>
                    <a:bodyPr/>
                    <a:lstStyle/>
                    <a:p>
                      <a:pPr algn="ctr"/>
                      <a:r>
                        <a:rPr lang="en-US" sz="2400" dirty="0" smtClean="0"/>
                        <a:t>Slow</a:t>
                      </a:r>
                      <a:endParaRPr lang="en-US" sz="2400" b="1" dirty="0">
                        <a:solidFill>
                          <a:srgbClr val="FF0000"/>
                        </a:solidFill>
                      </a:endParaRPr>
                    </a:p>
                  </a:txBody>
                  <a:tcPr/>
                </a:tc>
              </a:tr>
            </a:tbl>
          </a:graphicData>
        </a:graphic>
      </p:graphicFrame>
    </p:spTree>
    <p:extLst>
      <p:ext uri="{BB962C8B-B14F-4D97-AF65-F5344CB8AC3E}">
        <p14:creationId xmlns:p14="http://schemas.microsoft.com/office/powerpoint/2010/main" val="240547273"/>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4086403" y="1649729"/>
            <a:ext cx="2466797" cy="1850098"/>
          </a:xfrm>
          <a:prstGeom prst="rect">
            <a:avLst/>
          </a:prstGeom>
        </p:spPr>
      </p:pic>
      <p:sp>
        <p:nvSpPr>
          <p:cNvPr id="3" name="Content Placeholder 2"/>
          <p:cNvSpPr>
            <a:spLocks noGrp="1"/>
          </p:cNvSpPr>
          <p:nvPr>
            <p:ph idx="1"/>
          </p:nvPr>
        </p:nvSpPr>
        <p:spPr>
          <a:xfrm>
            <a:off x="457200" y="1417638"/>
            <a:ext cx="8229600" cy="4857656"/>
          </a:xfrm>
        </p:spPr>
        <p:txBody>
          <a:bodyPr>
            <a:normAutofit/>
          </a:bodyPr>
          <a:lstStyle/>
          <a:p>
            <a:pPr marL="457200" indent="-457200"/>
            <a:r>
              <a:rPr lang="en-US" dirty="0" smtClean="0"/>
              <a:t>Various smartphone platforms</a:t>
            </a:r>
          </a:p>
          <a:p>
            <a:pPr marL="457200" indent="-457200"/>
            <a:endParaRPr lang="en-US" altLang="zh-CN" dirty="0" smtClean="0"/>
          </a:p>
          <a:p>
            <a:pPr marL="457200" indent="-457200"/>
            <a:endParaRPr lang="en-US" altLang="zh-CN" dirty="0" smtClean="0"/>
          </a:p>
          <a:p>
            <a:pPr marL="457200" indent="-457200"/>
            <a:endParaRPr lang="en-US" altLang="zh-CN" dirty="0" smtClean="0"/>
          </a:p>
          <a:p>
            <a:pPr marL="457200" indent="-457200"/>
            <a:r>
              <a:rPr lang="en-US" altLang="zh-CN" dirty="0" smtClean="0"/>
              <a:t>Many applications</a:t>
            </a:r>
          </a:p>
          <a:p>
            <a:pPr marL="713232" lvl="1" indent="-457200"/>
            <a:endParaRPr lang="en-US" dirty="0" smtClean="0"/>
          </a:p>
          <a:p>
            <a:pPr marL="713232" lvl="1" indent="-457200"/>
            <a:endParaRPr lang="en-US" dirty="0" smtClean="0"/>
          </a:p>
          <a:p>
            <a:pPr marL="713232" lvl="1" indent="-457200"/>
            <a:endParaRPr lang="en-US" dirty="0" smtClean="0"/>
          </a:p>
          <a:p>
            <a:pPr marL="438912" indent="-457200"/>
            <a:r>
              <a:rPr lang="en-US" dirty="0" smtClean="0"/>
              <a:t>High speed network access</a:t>
            </a:r>
          </a:p>
          <a:p>
            <a:pPr marL="713232" lvl="1" indent="-457200"/>
            <a:r>
              <a:rPr lang="en-US" dirty="0" smtClean="0"/>
              <a:t>3G (UMTS &amp; EVDO)</a:t>
            </a:r>
          </a:p>
          <a:p>
            <a:pPr marL="713232" lvl="1" indent="-457200"/>
            <a:r>
              <a:rPr lang="en-US" dirty="0" smtClean="0"/>
              <a:t>4G (LTE) </a:t>
            </a:r>
          </a:p>
        </p:txBody>
      </p:sp>
      <p:sp>
        <p:nvSpPr>
          <p:cNvPr id="22" name="Slide Number Placeholder 21"/>
          <p:cNvSpPr>
            <a:spLocks noGrp="1"/>
          </p:cNvSpPr>
          <p:nvPr>
            <p:ph type="sldNum" sz="quarter" idx="12"/>
          </p:nvPr>
        </p:nvSpPr>
        <p:spPr/>
        <p:txBody>
          <a:bodyPr/>
          <a:lstStyle/>
          <a:p>
            <a:fld id="{D7E63A33-8271-4DD0-9C48-789913D7C115}" type="slidenum">
              <a:rPr lang="en-US" smtClean="0"/>
              <a:pPr/>
              <a:t>93</a:t>
            </a:fld>
            <a:endParaRPr lang="en-US"/>
          </a:p>
        </p:txBody>
      </p:sp>
      <p:sp>
        <p:nvSpPr>
          <p:cNvPr id="2" name="Title 1"/>
          <p:cNvSpPr>
            <a:spLocks noGrp="1"/>
          </p:cNvSpPr>
          <p:nvPr>
            <p:ph type="title"/>
          </p:nvPr>
        </p:nvSpPr>
        <p:spPr>
          <a:xfrm>
            <a:off x="457200" y="274638"/>
            <a:ext cx="8229600" cy="995362"/>
          </a:xfrm>
        </p:spPr>
        <p:txBody>
          <a:bodyPr>
            <a:normAutofit/>
          </a:bodyPr>
          <a:lstStyle/>
          <a:p>
            <a:r>
              <a:rPr lang="en-US" dirty="0" smtClean="0"/>
              <a:t>Smartphones are popular</a:t>
            </a:r>
            <a:endParaRPr lang="en-US" dirty="0"/>
          </a:p>
        </p:txBody>
      </p:sp>
      <p:pic>
        <p:nvPicPr>
          <p:cNvPr id="4" name="Picture 3"/>
          <p:cNvPicPr>
            <a:picLocks noChangeAspect="1"/>
          </p:cNvPicPr>
          <p:nvPr/>
        </p:nvPicPr>
        <p:blipFill>
          <a:blip r:embed="rId4"/>
          <a:stretch>
            <a:fillRect/>
          </a:stretch>
        </p:blipFill>
        <p:spPr>
          <a:xfrm>
            <a:off x="1089967" y="1829023"/>
            <a:ext cx="1405218" cy="1405218"/>
          </a:xfrm>
          <a:prstGeom prst="rect">
            <a:avLst/>
          </a:prstGeom>
        </p:spPr>
      </p:pic>
      <p:pic>
        <p:nvPicPr>
          <p:cNvPr id="6" name="Picture 5"/>
          <p:cNvPicPr>
            <a:picLocks noChangeAspect="1"/>
          </p:cNvPicPr>
          <p:nvPr/>
        </p:nvPicPr>
        <p:blipFill>
          <a:blip r:embed="rId5"/>
          <a:stretch>
            <a:fillRect/>
          </a:stretch>
        </p:blipFill>
        <p:spPr>
          <a:xfrm>
            <a:off x="2120908" y="3838696"/>
            <a:ext cx="777689" cy="777689"/>
          </a:xfrm>
          <a:prstGeom prst="rect">
            <a:avLst/>
          </a:prstGeom>
        </p:spPr>
      </p:pic>
      <p:pic>
        <p:nvPicPr>
          <p:cNvPr id="7" name="Picture 6"/>
          <p:cNvPicPr>
            <a:picLocks noChangeAspect="1"/>
          </p:cNvPicPr>
          <p:nvPr/>
        </p:nvPicPr>
        <p:blipFill>
          <a:blip r:embed="rId6"/>
          <a:stretch>
            <a:fillRect/>
          </a:stretch>
        </p:blipFill>
        <p:spPr>
          <a:xfrm>
            <a:off x="3075840" y="1955543"/>
            <a:ext cx="1278698" cy="1278698"/>
          </a:xfrm>
          <a:prstGeom prst="rect">
            <a:avLst/>
          </a:prstGeom>
        </p:spPr>
      </p:pic>
      <p:pic>
        <p:nvPicPr>
          <p:cNvPr id="8" name="Picture 7"/>
          <p:cNvPicPr>
            <a:picLocks noChangeAspect="1"/>
          </p:cNvPicPr>
          <p:nvPr/>
        </p:nvPicPr>
        <p:blipFill>
          <a:blip r:embed="rId7"/>
          <a:stretch>
            <a:fillRect/>
          </a:stretch>
        </p:blipFill>
        <p:spPr>
          <a:xfrm>
            <a:off x="930836" y="3789437"/>
            <a:ext cx="818260" cy="818260"/>
          </a:xfrm>
          <a:prstGeom prst="rect">
            <a:avLst/>
          </a:prstGeom>
        </p:spPr>
      </p:pic>
      <p:pic>
        <p:nvPicPr>
          <p:cNvPr id="10" name="Picture 9"/>
          <p:cNvPicPr>
            <a:picLocks noChangeAspect="1"/>
          </p:cNvPicPr>
          <p:nvPr/>
        </p:nvPicPr>
        <p:blipFill>
          <a:blip r:embed="rId8"/>
          <a:stretch>
            <a:fillRect/>
          </a:stretch>
        </p:blipFill>
        <p:spPr>
          <a:xfrm>
            <a:off x="3090781" y="3842970"/>
            <a:ext cx="1132160" cy="757518"/>
          </a:xfrm>
          <a:prstGeom prst="rect">
            <a:avLst/>
          </a:prstGeom>
        </p:spPr>
      </p:pic>
      <p:pic>
        <p:nvPicPr>
          <p:cNvPr id="13" name="Picture 12"/>
          <p:cNvPicPr>
            <a:picLocks noChangeAspect="1"/>
          </p:cNvPicPr>
          <p:nvPr/>
        </p:nvPicPr>
        <p:blipFill>
          <a:blip r:embed="rId9"/>
          <a:stretch>
            <a:fillRect/>
          </a:stretch>
        </p:blipFill>
        <p:spPr>
          <a:xfrm>
            <a:off x="4405086" y="3804378"/>
            <a:ext cx="796110" cy="796110"/>
          </a:xfrm>
          <a:prstGeom prst="rect">
            <a:avLst/>
          </a:prstGeom>
        </p:spPr>
      </p:pic>
      <p:pic>
        <p:nvPicPr>
          <p:cNvPr id="14" name="Picture 13"/>
          <p:cNvPicPr>
            <a:picLocks noChangeAspect="1"/>
          </p:cNvPicPr>
          <p:nvPr/>
        </p:nvPicPr>
        <p:blipFill>
          <a:blip r:embed="rId10"/>
          <a:stretch>
            <a:fillRect/>
          </a:stretch>
        </p:blipFill>
        <p:spPr>
          <a:xfrm>
            <a:off x="5777260" y="3789437"/>
            <a:ext cx="811051" cy="811051"/>
          </a:xfrm>
          <a:prstGeom prst="rect">
            <a:avLst/>
          </a:prstGeom>
        </p:spPr>
      </p:pic>
      <p:pic>
        <p:nvPicPr>
          <p:cNvPr id="24" name="Picture 23"/>
          <p:cNvPicPr>
            <a:picLocks noChangeAspect="1"/>
          </p:cNvPicPr>
          <p:nvPr/>
        </p:nvPicPr>
        <p:blipFill>
          <a:blip r:embed="rId11"/>
          <a:stretch>
            <a:fillRect/>
          </a:stretch>
        </p:blipFill>
        <p:spPr>
          <a:xfrm>
            <a:off x="6403787" y="2096443"/>
            <a:ext cx="1694329" cy="1137798"/>
          </a:xfrm>
          <a:prstGeom prst="rect">
            <a:avLst/>
          </a:prstGeom>
        </p:spPr>
      </p:pic>
    </p:spTree>
    <p:extLst>
      <p:ext uri="{BB962C8B-B14F-4D97-AF65-F5344CB8AC3E}">
        <p14:creationId xmlns:p14="http://schemas.microsoft.com/office/powerpoint/2010/main" val="388762867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9" name="Slide Number Placeholder 8"/>
          <p:cNvSpPr>
            <a:spLocks noGrp="1"/>
          </p:cNvSpPr>
          <p:nvPr>
            <p:ph type="sldNum" sz="quarter" idx="12"/>
          </p:nvPr>
        </p:nvSpPr>
        <p:spPr/>
        <p:txBody>
          <a:bodyPr/>
          <a:lstStyle/>
          <a:p>
            <a:fld id="{D7E63A33-8271-4DD0-9C48-789913D7C115}" type="slidenum">
              <a:rPr lang="en-US" smtClean="0"/>
              <a:pPr/>
              <a:t>94</a:t>
            </a:fld>
            <a:endParaRPr lang="en-US"/>
          </a:p>
        </p:txBody>
      </p:sp>
      <p:sp>
        <p:nvSpPr>
          <p:cNvPr id="2" name="Title 1"/>
          <p:cNvSpPr>
            <a:spLocks noGrp="1"/>
          </p:cNvSpPr>
          <p:nvPr>
            <p:ph type="title"/>
          </p:nvPr>
        </p:nvSpPr>
        <p:spPr/>
        <p:txBody>
          <a:bodyPr>
            <a:noAutofit/>
          </a:bodyPr>
          <a:lstStyle/>
          <a:p>
            <a:r>
              <a:rPr lang="en-US" sz="3600" dirty="0" smtClean="0"/>
              <a:t>Smartphone shipments prediction on 2009</a:t>
            </a:r>
            <a:endParaRPr lang="en-US" sz="3600" dirty="0"/>
          </a:p>
        </p:txBody>
      </p:sp>
      <p:sp>
        <p:nvSpPr>
          <p:cNvPr id="7" name="Rounded Rectangle 6"/>
          <p:cNvSpPr/>
          <p:nvPr/>
        </p:nvSpPr>
        <p:spPr>
          <a:xfrm>
            <a:off x="3181153" y="1752051"/>
            <a:ext cx="3422848"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Predicted on 2009: 2012 Global smartphone shipments 385 million</a:t>
            </a:r>
            <a:endParaRPr lang="en-US" altLang="zh-CN" dirty="0"/>
          </a:p>
        </p:txBody>
      </p:sp>
    </p:spTree>
    <p:extLst>
      <p:ext uri="{BB962C8B-B14F-4D97-AF65-F5344CB8AC3E}">
        <p14:creationId xmlns:p14="http://schemas.microsoft.com/office/powerpoint/2010/main" val="139787715"/>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7" name="Slide Number Placeholder 6"/>
          <p:cNvSpPr>
            <a:spLocks noGrp="1"/>
          </p:cNvSpPr>
          <p:nvPr>
            <p:ph type="sldNum" sz="quarter" idx="12"/>
          </p:nvPr>
        </p:nvSpPr>
        <p:spPr/>
        <p:txBody>
          <a:bodyPr/>
          <a:lstStyle/>
          <a:p>
            <a:fld id="{D7E63A33-8271-4DD0-9C48-789913D7C115}" type="slidenum">
              <a:rPr lang="en-US" smtClean="0"/>
              <a:pPr/>
              <a:t>95</a:t>
            </a:fld>
            <a:endParaRPr lang="en-US"/>
          </a:p>
        </p:txBody>
      </p:sp>
      <p:sp>
        <p:nvSpPr>
          <p:cNvPr id="2" name="Title 1"/>
          <p:cNvSpPr>
            <a:spLocks noGrp="1"/>
          </p:cNvSpPr>
          <p:nvPr>
            <p:ph type="title"/>
          </p:nvPr>
        </p:nvSpPr>
        <p:spPr/>
        <p:txBody>
          <a:bodyPr>
            <a:normAutofit fontScale="90000"/>
          </a:bodyPr>
          <a:lstStyle/>
          <a:p>
            <a:r>
              <a:rPr lang="en-US" dirty="0" smtClean="0"/>
              <a:t>Smartphone shipments booming</a:t>
            </a:r>
            <a:endParaRPr lang="en-US" dirty="0"/>
          </a:p>
        </p:txBody>
      </p:sp>
      <p:sp>
        <p:nvSpPr>
          <p:cNvPr id="3" name="Rectangle 2"/>
          <p:cNvSpPr/>
          <p:nvPr/>
        </p:nvSpPr>
        <p:spPr>
          <a:xfrm>
            <a:off x="5005294" y="3331882"/>
            <a:ext cx="268941" cy="19423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850329" y="3779554"/>
            <a:ext cx="3781436"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2012 Global smartphone shipments: 717 million</a:t>
            </a:r>
          </a:p>
          <a:p>
            <a:pPr algn="ctr">
              <a:lnSpc>
                <a:spcPct val="140000"/>
              </a:lnSpc>
            </a:pPr>
            <a:r>
              <a:rPr lang="en-US" altLang="zh-CN" sz="2400" b="1" dirty="0" smtClean="0"/>
              <a:t>How about 2016?</a:t>
            </a:r>
            <a:endParaRPr lang="en-US" altLang="zh-CN" dirty="0"/>
          </a:p>
        </p:txBody>
      </p:sp>
    </p:spTree>
    <p:extLst>
      <p:ext uri="{BB962C8B-B14F-4D97-AF65-F5344CB8AC3E}">
        <p14:creationId xmlns:p14="http://schemas.microsoft.com/office/powerpoint/2010/main" val="407173151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0236"/>
            <a:ext cx="8229600" cy="4915928"/>
          </a:xfrm>
        </p:spPr>
        <p:txBody>
          <a:bodyPr>
            <a:normAutofit/>
          </a:bodyPr>
          <a:lstStyle/>
          <a:p>
            <a:r>
              <a:rPr lang="en-US" dirty="0" smtClean="0"/>
              <a:t>Avoid personal identifiable information</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96</a:t>
            </a:fld>
            <a:endParaRPr lang="en-US"/>
          </a:p>
        </p:txBody>
      </p:sp>
      <p:sp>
        <p:nvSpPr>
          <p:cNvPr id="2" name="Title 1"/>
          <p:cNvSpPr>
            <a:spLocks noGrp="1"/>
          </p:cNvSpPr>
          <p:nvPr>
            <p:ph type="title"/>
          </p:nvPr>
        </p:nvSpPr>
        <p:spPr/>
        <p:txBody>
          <a:bodyPr>
            <a:normAutofit/>
          </a:bodyPr>
          <a:lstStyle/>
          <a:p>
            <a:r>
              <a:rPr lang="en-US" dirty="0" smtClean="0"/>
              <a:t>Design of 3GTest</a:t>
            </a:r>
          </a:p>
        </p:txBody>
      </p:sp>
      <p:pic>
        <p:nvPicPr>
          <p:cNvPr id="10" name="Picture 9" descr="img_0041.png"/>
          <p:cNvPicPr>
            <a:picLocks noChangeAspect="1"/>
          </p:cNvPicPr>
          <p:nvPr/>
        </p:nvPicPr>
        <p:blipFill>
          <a:blip r:embed="rId3"/>
          <a:stretch>
            <a:fillRect/>
          </a:stretch>
        </p:blipFill>
        <p:spPr>
          <a:xfrm>
            <a:off x="3200400" y="2286000"/>
            <a:ext cx="2560320" cy="3840480"/>
          </a:xfrm>
          <a:prstGeom prst="rect">
            <a:avLst/>
          </a:prstGeom>
        </p:spPr>
      </p:pic>
      <p:pic>
        <p:nvPicPr>
          <p:cNvPr id="13" name="Picture 12" descr="img_0039.png"/>
          <p:cNvPicPr>
            <a:picLocks noChangeAspect="1"/>
          </p:cNvPicPr>
          <p:nvPr/>
        </p:nvPicPr>
        <p:blipFill>
          <a:blip r:embed="rId4"/>
          <a:stretch>
            <a:fillRect/>
          </a:stretch>
        </p:blipFill>
        <p:spPr>
          <a:xfrm>
            <a:off x="3200400" y="2286000"/>
            <a:ext cx="2552319" cy="3440430"/>
          </a:xfrm>
          <a:prstGeom prst="rect">
            <a:avLst/>
          </a:prstGeom>
        </p:spPr>
      </p:pic>
      <p:pic>
        <p:nvPicPr>
          <p:cNvPr id="14" name="Picture 13" descr="img_0026.png"/>
          <p:cNvPicPr>
            <a:picLocks noChangeAspect="1"/>
          </p:cNvPicPr>
          <p:nvPr/>
        </p:nvPicPr>
        <p:blipFill>
          <a:blip r:embed="rId5"/>
          <a:stretch>
            <a:fillRect/>
          </a:stretch>
        </p:blipFill>
        <p:spPr>
          <a:xfrm>
            <a:off x="3200400" y="2286000"/>
            <a:ext cx="2552319" cy="3440430"/>
          </a:xfrm>
          <a:prstGeom prst="rect">
            <a:avLst/>
          </a:prstGeom>
        </p:spPr>
      </p:pic>
      <p:pic>
        <p:nvPicPr>
          <p:cNvPr id="15" name="Picture 14" descr="img_0025.png"/>
          <p:cNvPicPr>
            <a:picLocks noChangeAspect="1"/>
          </p:cNvPicPr>
          <p:nvPr/>
        </p:nvPicPr>
        <p:blipFill>
          <a:blip r:embed="rId6"/>
          <a:stretch>
            <a:fillRect/>
          </a:stretch>
        </p:blipFill>
        <p:spPr>
          <a:xfrm>
            <a:off x="3200400" y="2286000"/>
            <a:ext cx="2544318" cy="3448431"/>
          </a:xfrm>
          <a:prstGeom prst="rect">
            <a:avLst/>
          </a:prstGeom>
        </p:spPr>
      </p:pic>
      <p:pic>
        <p:nvPicPr>
          <p:cNvPr id="16" name="Picture 15" descr="img_0020.png"/>
          <p:cNvPicPr>
            <a:picLocks noChangeAspect="1"/>
          </p:cNvPicPr>
          <p:nvPr/>
        </p:nvPicPr>
        <p:blipFill>
          <a:blip r:embed="rId7"/>
          <a:stretch>
            <a:fillRect/>
          </a:stretch>
        </p:blipFill>
        <p:spPr>
          <a:xfrm>
            <a:off x="3200400" y="2286000"/>
            <a:ext cx="2552319" cy="3440430"/>
          </a:xfrm>
          <a:prstGeom prst="rect">
            <a:avLst/>
          </a:prstGeom>
        </p:spPr>
      </p:pic>
      <p:pic>
        <p:nvPicPr>
          <p:cNvPr id="17" name="Picture 16" descr="img_0040.png"/>
          <p:cNvPicPr>
            <a:picLocks noChangeAspect="1"/>
          </p:cNvPicPr>
          <p:nvPr/>
        </p:nvPicPr>
        <p:blipFill>
          <a:blip r:embed="rId8"/>
          <a:stretch>
            <a:fillRect/>
          </a:stretch>
        </p:blipFill>
        <p:spPr>
          <a:xfrm>
            <a:off x="3200400" y="2286000"/>
            <a:ext cx="2552319" cy="3440430"/>
          </a:xfrm>
          <a:prstGeom prst="rect">
            <a:avLst/>
          </a:prstGeom>
        </p:spPr>
      </p:pic>
      <p:sp>
        <p:nvSpPr>
          <p:cNvPr id="18" name="Rectangle 17"/>
          <p:cNvSpPr/>
          <p:nvPr/>
        </p:nvSpPr>
        <p:spPr>
          <a:xfrm>
            <a:off x="2848864" y="1733503"/>
            <a:ext cx="3231173" cy="523220"/>
          </a:xfrm>
          <a:prstGeom prst="rect">
            <a:avLst/>
          </a:prstGeom>
        </p:spPr>
        <p:txBody>
          <a:bodyPr wrap="none">
            <a:spAutoFit/>
          </a:bodyPr>
          <a:lstStyle/>
          <a:p>
            <a:pPr algn="ctr">
              <a:buNone/>
            </a:pPr>
            <a:r>
              <a:rPr lang="en-US" sz="2800" dirty="0" smtClean="0">
                <a:solidFill>
                  <a:srgbClr val="0000FF"/>
                </a:solidFill>
              </a:rPr>
              <a:t>http://</a:t>
            </a:r>
            <a:r>
              <a:rPr lang="en-US" sz="2800" dirty="0" err="1" smtClean="0">
                <a:solidFill>
                  <a:srgbClr val="0000FF"/>
                </a:solidFill>
              </a:rPr>
              <a:t>mobiperf.com</a:t>
            </a:r>
            <a:endParaRPr lang="en-US" sz="2800" dirty="0" smtClean="0">
              <a:solidFill>
                <a:srgbClr val="0000FF"/>
              </a:solidFill>
            </a:endParaRPr>
          </a:p>
        </p:txBody>
      </p:sp>
    </p:spTree>
    <p:extLst>
      <p:ext uri="{BB962C8B-B14F-4D97-AF65-F5344CB8AC3E}">
        <p14:creationId xmlns:p14="http://schemas.microsoft.com/office/powerpoint/2010/main" val="2276912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38940"/>
            <a:ext cx="8555832" cy="4761165"/>
          </a:xfrm>
        </p:spPr>
        <p:txBody>
          <a:bodyPr>
            <a:normAutofit/>
          </a:bodyPr>
          <a:lstStyle/>
          <a:p>
            <a:r>
              <a:rPr lang="en-US" dirty="0" smtClean="0"/>
              <a:t>Adoptability</a:t>
            </a:r>
          </a:p>
          <a:p>
            <a:pPr lvl="1"/>
            <a:r>
              <a:rPr lang="en-US" dirty="0" smtClean="0"/>
              <a:t>User privacy</a:t>
            </a:r>
          </a:p>
          <a:p>
            <a:pPr lvl="1"/>
            <a:r>
              <a:rPr lang="en-US" dirty="0" smtClean="0"/>
              <a:t>Running time</a:t>
            </a:r>
          </a:p>
          <a:p>
            <a:pPr lvl="1"/>
            <a:r>
              <a:rPr lang="en-US" dirty="0" smtClean="0"/>
              <a:t>Ease of use</a:t>
            </a:r>
          </a:p>
          <a:p>
            <a:pPr lvl="1"/>
            <a:r>
              <a:rPr lang="en-US" dirty="0" smtClean="0"/>
              <a:t>Energy consumption</a:t>
            </a:r>
          </a:p>
          <a:p>
            <a:r>
              <a:rPr lang="en-US" dirty="0" smtClean="0"/>
              <a:t>Data usefulness</a:t>
            </a:r>
          </a:p>
          <a:p>
            <a:pPr lvl="1"/>
            <a:r>
              <a:rPr lang="en-US" dirty="0"/>
              <a:t>Metrics relevant to network applications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97</a:t>
            </a:fld>
            <a:endParaRPr lang="en-US"/>
          </a:p>
        </p:txBody>
      </p:sp>
      <p:sp>
        <p:nvSpPr>
          <p:cNvPr id="3" name="Title 2"/>
          <p:cNvSpPr>
            <a:spLocks noGrp="1"/>
          </p:cNvSpPr>
          <p:nvPr>
            <p:ph type="title"/>
          </p:nvPr>
        </p:nvSpPr>
        <p:spPr/>
        <p:txBody>
          <a:bodyPr>
            <a:noAutofit/>
          </a:bodyPr>
          <a:lstStyle/>
          <a:p>
            <a:r>
              <a:rPr lang="en-US" sz="3600" dirty="0" smtClean="0"/>
              <a:t>Key challenges of 3GTest design – public tool to measure 3G network performance</a:t>
            </a:r>
            <a:endParaRPr lang="en-US" sz="3600" dirty="0"/>
          </a:p>
        </p:txBody>
      </p:sp>
    </p:spTree>
    <p:extLst>
      <p:ext uri="{BB962C8B-B14F-4D97-AF65-F5344CB8AC3E}">
        <p14:creationId xmlns:p14="http://schemas.microsoft.com/office/powerpoint/2010/main" val="267262044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0052"/>
            <a:ext cx="8229600" cy="4809172"/>
          </a:xfrm>
        </p:spPr>
        <p:txBody>
          <a:bodyPr>
            <a:normAutofit/>
          </a:bodyPr>
          <a:lstStyle/>
          <a:p>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98</a:t>
            </a:fld>
            <a:endParaRPr lang="en-US"/>
          </a:p>
        </p:txBody>
      </p:sp>
      <p:sp>
        <p:nvSpPr>
          <p:cNvPr id="3" name="Title 2"/>
          <p:cNvSpPr>
            <a:spLocks noGrp="1"/>
          </p:cNvSpPr>
          <p:nvPr>
            <p:ph type="title"/>
          </p:nvPr>
        </p:nvSpPr>
        <p:spPr/>
        <p:txBody>
          <a:bodyPr>
            <a:normAutofit fontScale="90000"/>
          </a:bodyPr>
          <a:lstStyle/>
          <a:p>
            <a:r>
              <a:rPr lang="en-US" dirty="0" smtClean="0"/>
              <a:t>What information is most relevant for 3GTest? </a:t>
            </a:r>
          </a:p>
        </p:txBody>
      </p:sp>
      <p:pic>
        <p:nvPicPr>
          <p:cNvPr id="35" name="Picture 34"/>
          <p:cNvPicPr>
            <a:picLocks noChangeAspect="1"/>
          </p:cNvPicPr>
          <p:nvPr/>
        </p:nvPicPr>
        <p:blipFill>
          <a:blip r:embed="rId3"/>
          <a:stretch>
            <a:fillRect/>
          </a:stretch>
        </p:blipFill>
        <p:spPr>
          <a:xfrm>
            <a:off x="1754587" y="3376562"/>
            <a:ext cx="5849312" cy="2354212"/>
          </a:xfrm>
          <a:prstGeom prst="rect">
            <a:avLst/>
          </a:prstGeom>
        </p:spPr>
      </p:pic>
      <p:pic>
        <p:nvPicPr>
          <p:cNvPr id="43" name="Picture 42"/>
          <p:cNvPicPr>
            <a:picLocks noChangeAspect="1"/>
          </p:cNvPicPr>
          <p:nvPr/>
        </p:nvPicPr>
        <p:blipFill>
          <a:blip r:embed="rId4"/>
          <a:stretch>
            <a:fillRect/>
          </a:stretch>
        </p:blipFill>
        <p:spPr>
          <a:xfrm>
            <a:off x="6961314" y="3096290"/>
            <a:ext cx="796835" cy="761886"/>
          </a:xfrm>
          <a:prstGeom prst="rect">
            <a:avLst/>
          </a:prstGeom>
        </p:spPr>
      </p:pic>
      <p:pic>
        <p:nvPicPr>
          <p:cNvPr id="44" name="Picture 43"/>
          <p:cNvPicPr>
            <a:picLocks noChangeAspect="1"/>
          </p:cNvPicPr>
          <p:nvPr/>
        </p:nvPicPr>
        <p:blipFill>
          <a:blip r:embed="rId4"/>
          <a:stretch>
            <a:fillRect/>
          </a:stretch>
        </p:blipFill>
        <p:spPr>
          <a:xfrm>
            <a:off x="6987807" y="5000907"/>
            <a:ext cx="796835" cy="761886"/>
          </a:xfrm>
          <a:prstGeom prst="rect">
            <a:avLst/>
          </a:prstGeom>
        </p:spPr>
      </p:pic>
      <p:cxnSp>
        <p:nvCxnSpPr>
          <p:cNvPr id="45" name="Straight Connector 44"/>
          <p:cNvCxnSpPr/>
          <p:nvPr/>
        </p:nvCxnSpPr>
        <p:spPr>
          <a:xfrm rot="16200000" flipH="1">
            <a:off x="6479573" y="4775301"/>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6501767" y="3701990"/>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51" name="Picture 50"/>
          <p:cNvPicPr>
            <a:picLocks noChangeAspect="1"/>
          </p:cNvPicPr>
          <p:nvPr/>
        </p:nvPicPr>
        <p:blipFill>
          <a:blip r:embed="rId5"/>
          <a:stretch>
            <a:fillRect/>
          </a:stretch>
        </p:blipFill>
        <p:spPr>
          <a:xfrm>
            <a:off x="4354538" y="1519797"/>
            <a:ext cx="750339" cy="1238059"/>
          </a:xfrm>
          <a:prstGeom prst="rect">
            <a:avLst/>
          </a:prstGeom>
        </p:spPr>
      </p:pic>
      <p:pic>
        <p:nvPicPr>
          <p:cNvPr id="52" name="Picture 51"/>
          <p:cNvPicPr>
            <a:picLocks noChangeAspect="1"/>
          </p:cNvPicPr>
          <p:nvPr/>
        </p:nvPicPr>
        <p:blipFill>
          <a:blip r:embed="rId6"/>
          <a:stretch>
            <a:fillRect/>
          </a:stretch>
        </p:blipFill>
        <p:spPr>
          <a:xfrm>
            <a:off x="1435853" y="1686319"/>
            <a:ext cx="825132" cy="1027523"/>
          </a:xfrm>
          <a:prstGeom prst="rect">
            <a:avLst/>
          </a:prstGeom>
        </p:spPr>
      </p:pic>
      <p:pic>
        <p:nvPicPr>
          <p:cNvPr id="53" name="Picture 52"/>
          <p:cNvPicPr>
            <a:picLocks noChangeAspect="1"/>
          </p:cNvPicPr>
          <p:nvPr/>
        </p:nvPicPr>
        <p:blipFill>
          <a:blip r:embed="rId7"/>
          <a:stretch>
            <a:fillRect/>
          </a:stretch>
        </p:blipFill>
        <p:spPr>
          <a:xfrm>
            <a:off x="7036149" y="1495375"/>
            <a:ext cx="1081970" cy="1174193"/>
          </a:xfrm>
          <a:prstGeom prst="rect">
            <a:avLst/>
          </a:prstGeom>
        </p:spPr>
      </p:pic>
      <p:cxnSp>
        <p:nvCxnSpPr>
          <p:cNvPr id="54" name="Straight Arrow Connector 53"/>
          <p:cNvCxnSpPr/>
          <p:nvPr/>
        </p:nvCxnSpPr>
        <p:spPr>
          <a:xfrm rot="10800000" flipV="1">
            <a:off x="2346470" y="2089983"/>
            <a:ext cx="2008069" cy="4700"/>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881610" y="2709012"/>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Smartphone</a:t>
            </a:r>
            <a:endParaRPr lang="en-US" b="1" dirty="0">
              <a:solidFill>
                <a:schemeClr val="tx1">
                  <a:lumMod val="50000"/>
                  <a:lumOff val="50000"/>
                </a:schemeClr>
              </a:solidFill>
            </a:endParaRPr>
          </a:p>
        </p:txBody>
      </p:sp>
      <p:sp>
        <p:nvSpPr>
          <p:cNvPr id="57" name="TextBox 56"/>
          <p:cNvSpPr txBox="1"/>
          <p:nvPr/>
        </p:nvSpPr>
        <p:spPr>
          <a:xfrm>
            <a:off x="1020151" y="2715496"/>
            <a:ext cx="1689030" cy="646331"/>
          </a:xfrm>
          <a:prstGeom prst="rect">
            <a:avLst/>
          </a:prstGeom>
          <a:noFill/>
        </p:spPr>
        <p:txBody>
          <a:bodyPr wrap="square" rtlCol="0">
            <a:spAutoFit/>
          </a:bodyPr>
          <a:lstStyle/>
          <a:p>
            <a:pPr algn="ctr"/>
            <a:r>
              <a:rPr lang="en-US" b="1" dirty="0" smtClean="0">
                <a:solidFill>
                  <a:schemeClr val="tx1">
                    <a:lumMod val="50000"/>
                    <a:lumOff val="50000"/>
                  </a:schemeClr>
                </a:solidFill>
              </a:rPr>
              <a:t>Local DNS server</a:t>
            </a:r>
            <a:endParaRPr lang="en-US" b="1" dirty="0">
              <a:solidFill>
                <a:schemeClr val="tx1">
                  <a:lumMod val="50000"/>
                  <a:lumOff val="50000"/>
                </a:schemeClr>
              </a:solidFill>
            </a:endParaRPr>
          </a:p>
        </p:txBody>
      </p:sp>
      <p:sp>
        <p:nvSpPr>
          <p:cNvPr id="58" name="TextBox 57"/>
          <p:cNvSpPr txBox="1"/>
          <p:nvPr/>
        </p:nvSpPr>
        <p:spPr>
          <a:xfrm>
            <a:off x="6722177" y="2598977"/>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Web server</a:t>
            </a:r>
            <a:endParaRPr lang="en-US" b="1" dirty="0">
              <a:solidFill>
                <a:schemeClr val="tx1">
                  <a:lumMod val="50000"/>
                  <a:lumOff val="50000"/>
                </a:schemeClr>
              </a:solidFill>
            </a:endParaRPr>
          </a:p>
        </p:txBody>
      </p:sp>
      <p:cxnSp>
        <p:nvCxnSpPr>
          <p:cNvPr id="66" name="Straight Arrow Connector 65"/>
          <p:cNvCxnSpPr/>
          <p:nvPr/>
        </p:nvCxnSpPr>
        <p:spPr>
          <a:xfrm>
            <a:off x="2346469" y="2270828"/>
            <a:ext cx="2008070" cy="1588"/>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10800000" flipV="1">
            <a:off x="5061444" y="2085282"/>
            <a:ext cx="2008069" cy="4700"/>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5061443" y="2266127"/>
            <a:ext cx="2008070" cy="1588"/>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sp>
        <p:nvSpPr>
          <p:cNvPr id="65" name="Rounded Rectangle 64"/>
          <p:cNvSpPr/>
          <p:nvPr/>
        </p:nvSpPr>
        <p:spPr>
          <a:xfrm>
            <a:off x="3895747" y="1766888"/>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smtClean="0"/>
              <a:t>example.com</a:t>
            </a:r>
            <a:r>
              <a:rPr lang="en-US" dirty="0" smtClean="0"/>
              <a:t>?</a:t>
            </a:r>
            <a:endParaRPr lang="en-US" dirty="0"/>
          </a:p>
        </p:txBody>
      </p:sp>
      <p:sp>
        <p:nvSpPr>
          <p:cNvPr id="73" name="Rounded Rectangle 72"/>
          <p:cNvSpPr/>
          <p:nvPr/>
        </p:nvSpPr>
        <p:spPr>
          <a:xfrm>
            <a:off x="3881610" y="2170329"/>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192.0.32.10</a:t>
            </a:r>
            <a:endParaRPr lang="en-US" dirty="0"/>
          </a:p>
        </p:txBody>
      </p:sp>
      <p:sp>
        <p:nvSpPr>
          <p:cNvPr id="74" name="Rounded Rectangle 73"/>
          <p:cNvSpPr/>
          <p:nvPr/>
        </p:nvSpPr>
        <p:spPr>
          <a:xfrm>
            <a:off x="3881610" y="1771797"/>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Get </a:t>
            </a:r>
            <a:r>
              <a:rPr lang="en-US" dirty="0" err="1" smtClean="0"/>
              <a:t>index.html</a:t>
            </a:r>
            <a:endParaRPr lang="en-US" dirty="0"/>
          </a:p>
        </p:txBody>
      </p:sp>
      <p:sp>
        <p:nvSpPr>
          <p:cNvPr id="75" name="Rounded Rectangle 74"/>
          <p:cNvSpPr/>
          <p:nvPr/>
        </p:nvSpPr>
        <p:spPr>
          <a:xfrm>
            <a:off x="3867473" y="2175238"/>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&lt;html&gt;&lt;/html&gt;</a:t>
            </a:r>
            <a:endParaRPr lang="en-US" dirty="0"/>
          </a:p>
        </p:txBody>
      </p:sp>
      <p:cxnSp>
        <p:nvCxnSpPr>
          <p:cNvPr id="88" name="Straight Connector 8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5400000">
            <a:off x="7100442" y="5852315"/>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293498" y="5533964"/>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10800000">
            <a:off x="2293499" y="5711042"/>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2267310" y="5981003"/>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rot="10800000">
            <a:off x="2267311" y="6134994"/>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96" name="Rounded Rectangle 95"/>
          <p:cNvSpPr/>
          <p:nvPr/>
        </p:nvSpPr>
        <p:spPr>
          <a:xfrm>
            <a:off x="3272045" y="5327170"/>
            <a:ext cx="1029666" cy="54393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to 1</a:t>
            </a:r>
            <a:r>
              <a:rPr lang="en-US" baseline="30000" dirty="0" smtClean="0"/>
              <a:t>st</a:t>
            </a:r>
            <a:r>
              <a:rPr lang="en-US" dirty="0" smtClean="0"/>
              <a:t> hop</a:t>
            </a:r>
            <a:endParaRPr lang="en-US" dirty="0"/>
          </a:p>
        </p:txBody>
      </p:sp>
      <p:sp>
        <p:nvSpPr>
          <p:cNvPr id="97" name="Rounded Rectangle 96"/>
          <p:cNvSpPr/>
          <p:nvPr/>
        </p:nvSpPr>
        <p:spPr>
          <a:xfrm>
            <a:off x="4370357" y="5775004"/>
            <a:ext cx="1029666" cy="5634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End-end ping</a:t>
            </a:r>
            <a:endParaRPr lang="en-US" dirty="0"/>
          </a:p>
        </p:txBody>
      </p:sp>
    </p:spTree>
    <p:extLst>
      <p:ext uri="{BB962C8B-B14F-4D97-AF65-F5344CB8AC3E}">
        <p14:creationId xmlns:p14="http://schemas.microsoft.com/office/powerpoint/2010/main" val="130175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6102E-6 1.32084E-6 L -0.30979 -0.00185 " pathEditMode="relative" ptsTypes="AA">
                                      <p:cBhvr>
                                        <p:cTn id="6" dur="1000" fill="hold"/>
                                        <p:tgtEl>
                                          <p:spTgt spid="6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5"/>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par>
                          <p:cTn id="13" fill="hold">
                            <p:stCondLst>
                              <p:cond delay="0"/>
                            </p:stCondLst>
                            <p:childTnLst>
                              <p:par>
                                <p:cTn id="14" presetID="0" presetClass="path" presetSubtype="0" accel="50000" decel="50000" fill="hold" grpId="0" nodeType="afterEffect">
                                  <p:stCondLst>
                                    <p:cond delay="0"/>
                                  </p:stCondLst>
                                  <p:childTnLst>
                                    <p:animMotion origin="layout" path="M -0.30996 2.64631E-6 L 4.4915E-6 2.64631E-6 " pathEditMode="relative" ptsTypes="AA">
                                      <p:cBhvr>
                                        <p:cTn id="15" dur="1000" fill="hold"/>
                                        <p:tgtEl>
                                          <p:spTgt spid="73"/>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2" nodeType="clickEffect">
                                  <p:stCondLst>
                                    <p:cond delay="0"/>
                                  </p:stCondLst>
                                  <p:childTnLst>
                                    <p:set>
                                      <p:cBhvr>
                                        <p:cTn id="19" dur="1" fill="hold">
                                          <p:stCondLst>
                                            <p:cond delay="0"/>
                                          </p:stCondLst>
                                        </p:cTn>
                                        <p:tgtEl>
                                          <p:spTgt spid="74"/>
                                        </p:tgtEl>
                                        <p:attrNameLst>
                                          <p:attrName>style.visibility</p:attrName>
                                        </p:attrNameLst>
                                      </p:cBhvr>
                                      <p:to>
                                        <p:strVal val="visible"/>
                                      </p:to>
                                    </p:set>
                                  </p:childTnLst>
                                </p:cTn>
                              </p:par>
                            </p:childTnLst>
                          </p:cTn>
                        </p:par>
                        <p:par>
                          <p:cTn id="20" fill="hold">
                            <p:stCondLst>
                              <p:cond delay="0"/>
                            </p:stCondLst>
                            <p:childTnLst>
                              <p:par>
                                <p:cTn id="21" presetID="0" presetClass="path" presetSubtype="0" accel="50000" decel="50000" fill="hold" grpId="1" nodeType="afterEffect">
                                  <p:stCondLst>
                                    <p:cond delay="0"/>
                                  </p:stCondLst>
                                  <p:childTnLst>
                                    <p:animMotion origin="layout" path="M 4.4915E-6 -1.32084E-6 L 0.31291 -1.32084E-6 " pathEditMode="relative" ptsTypes="AA">
                                      <p:cBhvr>
                                        <p:cTn id="22" dur="1000" fill="hold"/>
                                        <p:tgtEl>
                                          <p:spTgt spid="74"/>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childTnLst>
                          </p:cTn>
                        </p:par>
                        <p:par>
                          <p:cTn id="29" fill="hold">
                            <p:stCondLst>
                              <p:cond delay="0"/>
                            </p:stCondLst>
                            <p:childTnLst>
                              <p:par>
                                <p:cTn id="30" presetID="0" presetClass="path" presetSubtype="0" accel="50000" decel="50000" fill="hold" grpId="1" nodeType="afterEffect">
                                  <p:stCondLst>
                                    <p:cond delay="0"/>
                                  </p:stCondLst>
                                  <p:childTnLst>
                                    <p:animMotion origin="layout" path="M 0.31135 -6.03747E-6 L 2.53384E-6 -6.03747E-6 " pathEditMode="relative" ptsTypes="AA">
                                      <p:cBhvr>
                                        <p:cTn id="31" dur="1000" fill="hold"/>
                                        <p:tgtEl>
                                          <p:spTgt spid="75"/>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500"/>
                                        <p:tgtEl>
                                          <p:spTgt spid="9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fade">
                                      <p:cBhvr>
                                        <p:cTn id="60" dur="500"/>
                                        <p:tgtEl>
                                          <p:spTgt spid="97"/>
                                        </p:tgtEl>
                                      </p:cBhvr>
                                    </p:animEffect>
                                  </p:childTnLst>
                                </p:cTn>
                              </p:par>
                              <p:par>
                                <p:cTn id="61" presetID="10"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500"/>
                                        <p:tgtEl>
                                          <p:spTgt spid="92"/>
                                        </p:tgtEl>
                                      </p:cBhvr>
                                    </p:animEffect>
                                  </p:childTnLst>
                                </p:cTn>
                              </p:par>
                              <p:par>
                                <p:cTn id="70" presetID="10" presetClass="entr" presetSubtype="0" fill="hold"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500"/>
                                        <p:tgtEl>
                                          <p:spTgt spid="94"/>
                                        </p:tgtEl>
                                      </p:cBhvr>
                                    </p:animEffect>
                                  </p:childTnLst>
                                </p:cTn>
                              </p:par>
                              <p:par>
                                <p:cTn id="73" presetID="10"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par>
                                <p:cTn id="76" presetID="10" presetClass="entr" presetSubtype="0" fill="hold" nodeType="withEffect">
                                  <p:stCondLst>
                                    <p:cond delay="0"/>
                                  </p:stCondLst>
                                  <p:childTnLst>
                                    <p:set>
                                      <p:cBhvr>
                                        <p:cTn id="77" dur="1" fill="hold">
                                          <p:stCondLst>
                                            <p:cond delay="0"/>
                                          </p:stCondLst>
                                        </p:cTn>
                                        <p:tgtEl>
                                          <p:spTgt spid="91"/>
                                        </p:tgtEl>
                                        <p:attrNameLst>
                                          <p:attrName>style.visibility</p:attrName>
                                        </p:attrNameLst>
                                      </p:cBhvr>
                                      <p:to>
                                        <p:strVal val="visible"/>
                                      </p:to>
                                    </p:set>
                                    <p:animEffect transition="in" filter="fade">
                                      <p:cBhvr>
                                        <p:cTn id="7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73" grpId="0" animBg="1"/>
      <p:bldP spid="73" grpId="1" animBg="1"/>
      <p:bldP spid="74" grpId="0" animBg="1"/>
      <p:bldP spid="74" grpId="1" animBg="1"/>
      <p:bldP spid="74" grpId="2" animBg="1"/>
      <p:bldP spid="75" grpId="0" animBg="1"/>
      <p:bldP spid="75" grpId="1" animBg="1"/>
      <p:bldP spid="96" grpId="0" animBg="1"/>
      <p:bldP spid="9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062669" y="1576437"/>
            <a:ext cx="7214628" cy="4376491"/>
          </a:xfrm>
          <a:prstGeom prst="rect">
            <a:avLst/>
          </a:prstGeom>
        </p:spPr>
      </p:pic>
      <p:cxnSp>
        <p:nvCxnSpPr>
          <p:cNvPr id="6" name="Straight Connector 5"/>
          <p:cNvCxnSpPr/>
          <p:nvPr/>
        </p:nvCxnSpPr>
        <p:spPr>
          <a:xfrm>
            <a:off x="1221235" y="3443501"/>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D7E63A33-8271-4DD0-9C48-789913D7C115}" type="slidenum">
              <a:rPr lang="en-US" smtClean="0"/>
              <a:pPr/>
              <a:t>99</a:t>
            </a:fld>
            <a:endParaRPr lang="en-US"/>
          </a:p>
        </p:txBody>
      </p:sp>
      <p:sp>
        <p:nvSpPr>
          <p:cNvPr id="3" name="Title 2"/>
          <p:cNvSpPr>
            <a:spLocks noGrp="1"/>
          </p:cNvSpPr>
          <p:nvPr>
            <p:ph type="title"/>
          </p:nvPr>
        </p:nvSpPr>
        <p:spPr/>
        <p:txBody>
          <a:bodyPr>
            <a:normAutofit/>
          </a:bodyPr>
          <a:lstStyle/>
          <a:p>
            <a:r>
              <a:rPr lang="en-US" dirty="0" smtClean="0"/>
              <a:t>Throughput comparison</a:t>
            </a:r>
          </a:p>
        </p:txBody>
      </p:sp>
      <p:sp>
        <p:nvSpPr>
          <p:cNvPr id="10" name="TextBox 9"/>
          <p:cNvSpPr txBox="1"/>
          <p:nvPr/>
        </p:nvSpPr>
        <p:spPr>
          <a:xfrm>
            <a:off x="436450" y="3189168"/>
            <a:ext cx="675067" cy="461665"/>
          </a:xfrm>
          <a:prstGeom prst="rect">
            <a:avLst/>
          </a:prstGeom>
          <a:noFill/>
        </p:spPr>
        <p:txBody>
          <a:bodyPr wrap="square" rtlCol="0">
            <a:spAutoFit/>
          </a:bodyPr>
          <a:lstStyle/>
          <a:p>
            <a:r>
              <a:rPr lang="en-US" sz="2400" dirty="0" smtClean="0"/>
              <a:t>CDF</a:t>
            </a:r>
            <a:endParaRPr lang="en-US" sz="2400" dirty="0"/>
          </a:p>
        </p:txBody>
      </p:sp>
      <p:sp>
        <p:nvSpPr>
          <p:cNvPr id="25" name="Rounded Rectangular Callout 24"/>
          <p:cNvSpPr/>
          <p:nvPr/>
        </p:nvSpPr>
        <p:spPr>
          <a:xfrm>
            <a:off x="2173799" y="1143000"/>
            <a:ext cx="1367783" cy="673159"/>
          </a:xfrm>
          <a:prstGeom prst="wedgeRoundRectCallout">
            <a:avLst>
              <a:gd name="adj1" fmla="val -17487"/>
              <a:gd name="adj2" fmla="val 281777"/>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T-Mobile:600kbps</a:t>
            </a:r>
            <a:endParaRPr lang="en-US" dirty="0"/>
          </a:p>
        </p:txBody>
      </p:sp>
      <p:sp>
        <p:nvSpPr>
          <p:cNvPr id="26" name="Rounded Rectangular Callout 25"/>
          <p:cNvSpPr/>
          <p:nvPr/>
        </p:nvSpPr>
        <p:spPr>
          <a:xfrm>
            <a:off x="3786382" y="3650832"/>
            <a:ext cx="1111324" cy="818391"/>
          </a:xfrm>
          <a:prstGeom prst="wedgeRoundRectCallout">
            <a:avLst>
              <a:gd name="adj1" fmla="val -95028"/>
              <a:gd name="adj2" fmla="val -69035"/>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1Mbps</a:t>
            </a:r>
            <a:endParaRPr lang="en-US" dirty="0"/>
          </a:p>
        </p:txBody>
      </p:sp>
    </p:spTree>
    <p:extLst>
      <p:ext uri="{BB962C8B-B14F-4D97-AF65-F5344CB8AC3E}">
        <p14:creationId xmlns:p14="http://schemas.microsoft.com/office/powerpoint/2010/main" val="1957631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lim">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prelim.thmx</Template>
  <TotalTime>73553</TotalTime>
  <Words>13695</Words>
  <Application>Microsoft Macintosh PowerPoint</Application>
  <PresentationFormat>On-screen Show (4:3)</PresentationFormat>
  <Paragraphs>1845</Paragraphs>
  <Slides>155</Slides>
  <Notes>141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155</vt:i4>
      </vt:variant>
    </vt:vector>
  </HeadingPairs>
  <TitlesOfParts>
    <vt:vector size="157" baseType="lpstr">
      <vt:lpstr>prelim</vt:lpstr>
      <vt:lpstr>Microsoft Equation</vt:lpstr>
      <vt:lpstr>Performance and Power Characterization of Cellular Networks and  Mobile Application Optimizations </vt:lpstr>
      <vt:lpstr>Smartphone Ecosystem</vt:lpstr>
      <vt:lpstr>Key Motivations</vt:lpstr>
      <vt:lpstr>My Research Goal</vt:lpstr>
      <vt:lpstr>Thesis Statement</vt:lpstr>
      <vt:lpstr>Roadmap</vt:lpstr>
      <vt:lpstr>Roadmap</vt:lpstr>
      <vt:lpstr>Design Goals of MobiPerf</vt:lpstr>
      <vt:lpstr>Cellular Network Metrics</vt:lpstr>
      <vt:lpstr>Cellular Network Metrics</vt:lpstr>
      <vt:lpstr>http://mobiperf.com</vt:lpstr>
      <vt:lpstr>Coverage of MobiPerf Data</vt:lpstr>
      <vt:lpstr>MobiPerf Benefits the Research Community</vt:lpstr>
      <vt:lpstr>Roadmap</vt:lpstr>
      <vt:lpstr>Smartphone web browsing is complicated</vt:lpstr>
      <vt:lpstr>Key challenges of web performance analysis</vt:lpstr>
      <vt:lpstr>How to isolate impact of individual factor?</vt:lpstr>
      <vt:lpstr>How to identify performance bottlenecks?</vt:lpstr>
      <vt:lpstr>Web browsing breakdown</vt:lpstr>
      <vt:lpstr>Lessons from web browsing performance study</vt:lpstr>
      <vt:lpstr>Roadmap</vt:lpstr>
      <vt:lpstr>LTE is New, Requires Exploration</vt:lpstr>
      <vt:lpstr>Motivations</vt:lpstr>
      <vt:lpstr>LTE network topology of the studied carrier</vt:lpstr>
      <vt:lpstr>LTE network topology of the studied carrier</vt:lpstr>
      <vt:lpstr>Data set studied</vt:lpstr>
      <vt:lpstr>Queueing delay</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Prevalence of the slow-start problem</vt:lpstr>
      <vt:lpstr>Passive bandwidth estimation algorithm based on server-side traces</vt:lpstr>
      <vt:lpstr>Bandwidth estimation algorithm</vt:lpstr>
      <vt:lpstr>Bandwidth estimation algorithm</vt:lpstr>
      <vt:lpstr>Bandwidth estimation algorithm</vt:lpstr>
      <vt:lpstr>Bandwidth estimation algorithm</vt:lpstr>
      <vt:lpstr>Bandwidth estimation algorithm</vt:lpstr>
      <vt:lpstr>Bandwidth estimation algorithm</vt:lpstr>
      <vt:lpstr>Bandwidth utilization by real applications in LTE</vt:lpstr>
      <vt:lpstr>Bandwidth estimation timeline for two sample large TCP flows </vt:lpstr>
      <vt:lpstr>LTE bandwidth variability, RTT and TCP performance</vt:lpstr>
      <vt:lpstr>Roadmap</vt:lpstr>
      <vt:lpstr>Radio Resource Control (RRC) state transitions in LTE</vt:lpstr>
      <vt:lpstr>RRC state transitions in LTE</vt:lpstr>
      <vt:lpstr>RRC state transitions in LTE</vt:lpstr>
      <vt:lpstr>RRC state transitions in LTE</vt:lpstr>
      <vt:lpstr>RRC state transitions in LTE</vt:lpstr>
      <vt:lpstr>Power trace of RRC state transitions</vt:lpstr>
      <vt:lpstr>LTE power model (Verizon)</vt:lpstr>
      <vt:lpstr>Power model for data transfer</vt:lpstr>
      <vt:lpstr>Power model for data transfer</vt:lpstr>
      <vt:lpstr>Trace-driven modeling methodology</vt:lpstr>
      <vt:lpstr>Power model validation</vt:lpstr>
      <vt:lpstr>UMICH data set</vt:lpstr>
      <vt:lpstr>Energy consumption break down</vt:lpstr>
      <vt:lpstr>Energy consumption break down</vt:lpstr>
      <vt:lpstr>Screen-off traffic characterization</vt:lpstr>
      <vt:lpstr>Breakdown of packet count based on screen status</vt:lpstr>
      <vt:lpstr>Definition of a “burst”</vt:lpstr>
      <vt:lpstr>Screen-on and screen-off traffic comparison</vt:lpstr>
      <vt:lpstr>Does screen-off traffic matter for radio resource and energy?</vt:lpstr>
      <vt:lpstr>Roadmap</vt:lpstr>
      <vt:lpstr>Radio Resource Control (RRC)  State Machine</vt:lpstr>
      <vt:lpstr>Fast Dormancy (FD)</vt:lpstr>
      <vt:lpstr>Problem with the Naïve Fast Dormancy</vt:lpstr>
      <vt:lpstr>RadioProphet: Intelligently Invoke FD</vt:lpstr>
      <vt:lpstr>RadioProphet: Intelligent Radio Resource Deallocation for Cellular Networks </vt:lpstr>
      <vt:lpstr>Inter-Burst Time (IBT) Prediction</vt:lpstr>
      <vt:lpstr>Example Feature Selection – TCP Flags</vt:lpstr>
      <vt:lpstr>Implementation and Evaluation</vt:lpstr>
      <vt:lpstr>Summary and future agenda</vt:lpstr>
      <vt:lpstr>Thank you! </vt:lpstr>
      <vt:lpstr>PowerPoint Presentation</vt:lpstr>
      <vt:lpstr>PowerPoint Presentation</vt:lpstr>
      <vt:lpstr>Backup slides</vt:lpstr>
      <vt:lpstr>Impact of concurrent TCP connections</vt:lpstr>
      <vt:lpstr>Compression improves performance</vt:lpstr>
      <vt:lpstr>Highlight observations</vt:lpstr>
      <vt:lpstr>Breakdown of content type for all HTTP traffic based on content size</vt:lpstr>
      <vt:lpstr>3GTest: Global 3G network performance measurement</vt:lpstr>
      <vt:lpstr>3GTest collects representative results in many countries</vt:lpstr>
      <vt:lpstr>Insights of 3G Network Performance</vt:lpstr>
      <vt:lpstr>Insights of LTE, WiFi, WiMAX Network Performance</vt:lpstr>
      <vt:lpstr>LTE Network characteristics</vt:lpstr>
      <vt:lpstr>LTE Network characteristics</vt:lpstr>
      <vt:lpstr>Downlink throughput</vt:lpstr>
      <vt:lpstr>Uplink throughput</vt:lpstr>
      <vt:lpstr>RTT</vt:lpstr>
      <vt:lpstr>Tradeoffs of Ttail settings</vt:lpstr>
      <vt:lpstr>Smartphones are popular</vt:lpstr>
      <vt:lpstr>Smartphone shipments prediction on 2009</vt:lpstr>
      <vt:lpstr>Smartphone shipments booming</vt:lpstr>
      <vt:lpstr>Design of 3GTest</vt:lpstr>
      <vt:lpstr>Key challenges of 3GTest design – public tool to measure 3G network performance</vt:lpstr>
      <vt:lpstr>What information is most relevant for 3GTest? </vt:lpstr>
      <vt:lpstr>Throughput comparison</vt:lpstr>
      <vt:lpstr>RTT comparison</vt:lpstr>
      <vt:lpstr>TCP RTT comparison across carriers</vt:lpstr>
      <vt:lpstr>Retransmission rate comparison</vt:lpstr>
      <vt:lpstr>TCP retransmission rate comparison across carriers</vt:lpstr>
      <vt:lpstr>Ping to the first hop</vt:lpstr>
      <vt:lpstr>Ping to end server</vt:lpstr>
      <vt:lpstr>Time of day effect on network performance</vt:lpstr>
      <vt:lpstr>Simple website page load time break down</vt:lpstr>
      <vt:lpstr>Content-rich website page load time break down</vt:lpstr>
      <vt:lpstr>Observations of web browsing performance study</vt:lpstr>
      <vt:lpstr>Data URL scheme improves performance</vt:lpstr>
      <vt:lpstr>JavaScript execution comparison</vt:lpstr>
      <vt:lpstr>JavaScript execution comparison (2012)</vt:lpstr>
      <vt:lpstr>App case study in LTE networks</vt:lpstr>
      <vt:lpstr>Implications for improving web browsing performance</vt:lpstr>
      <vt:lpstr>App case study in LTE networks</vt:lpstr>
      <vt:lpstr>Interesting questions about LTE</vt:lpstr>
      <vt:lpstr>RRC state transitions in LTE</vt:lpstr>
      <vt:lpstr>Discontinuous Reception (DRX):  micro-sleeps for energy saving</vt:lpstr>
      <vt:lpstr>DRX in LTE</vt:lpstr>
      <vt:lpstr>RRC state transitions in LTE</vt:lpstr>
      <vt:lpstr>RRC state transitions in LTE</vt:lpstr>
      <vt:lpstr>RRC state transitions in LTE</vt:lpstr>
      <vt:lpstr>RRC state transitions in LTE</vt:lpstr>
      <vt:lpstr>RRC state transitions in LTE</vt:lpstr>
      <vt:lpstr>Power trace of DRX in RRC_CONNECTED</vt:lpstr>
      <vt:lpstr>One way delay and impact of packet size</vt:lpstr>
      <vt:lpstr>LTE power model Verizon </vt:lpstr>
      <vt:lpstr>LTE power model Verizon </vt:lpstr>
      <vt:lpstr>LTE power model Verizon </vt:lpstr>
      <vt:lpstr>LTE power model Verizon</vt:lpstr>
      <vt:lpstr>Power model for data transfer</vt:lpstr>
      <vt:lpstr>Trace-driven modeling methodology</vt:lpstr>
      <vt:lpstr>LTE consumes more instant power than 3G/WiFi in the high-power tail</vt:lpstr>
      <vt:lpstr>Energy per bit comparison</vt:lpstr>
      <vt:lpstr>Energy per bit comparison</vt:lpstr>
      <vt:lpstr>Energy per bit comparison</vt:lpstr>
      <vt:lpstr>LTE power model AT&amp;T (New Jersey)</vt:lpstr>
      <vt:lpstr>LTE power model AT&amp;T (Michigan)</vt:lpstr>
      <vt:lpstr>User trace based analysis</vt:lpstr>
      <vt:lpstr>Comparing total energy of all user traces via simulation in LTE/3G/WiFi</vt:lpstr>
      <vt:lpstr>Design tradeoff in smartphone measurement</vt:lpstr>
      <vt:lpstr>Key challenges of web performance analysis</vt:lpstr>
      <vt:lpstr>How to isolate impact of individual factor?</vt:lpstr>
      <vt:lpstr>How to identify performance bottlenecks?</vt:lpstr>
      <vt:lpstr>Controlled experiment setup</vt:lpstr>
      <vt:lpstr>Data set studied</vt:lpstr>
      <vt:lpstr>How does traffic pattern affect energy and radio resource?</vt:lpstr>
      <vt:lpstr>Top screen-off applications based on packet count</vt:lpstr>
      <vt:lpstr>Energy impact of top screen-off applications</vt:lpstr>
      <vt:lpstr>Energy impact of top screen-off applications</vt:lpstr>
      <vt:lpstr>Energy impact of top screen-off applications</vt:lpstr>
      <vt:lpstr>Object bundling</vt:lpstr>
      <vt:lpstr>Screen-aware traffic optimization</vt:lpstr>
      <vt:lpstr>Case study: screen-aware fast dormancy</vt:lpstr>
      <vt:lpstr>Summary</vt:lpstr>
    </vt:vector>
  </TitlesOfParts>
  <Company>University of Michigan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and Power Characteristics of 4G LTE Networks</dc:title>
  <dc:creator>Junxian Huang</dc:creator>
  <cp:lastModifiedBy>Junxian Huang</cp:lastModifiedBy>
  <cp:revision>2514</cp:revision>
  <dcterms:created xsi:type="dcterms:W3CDTF">2012-01-10T20:28:26Z</dcterms:created>
  <dcterms:modified xsi:type="dcterms:W3CDTF">2013-04-24T20:27:13Z</dcterms:modified>
</cp:coreProperties>
</file>